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media/image28.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 id="2147483779" r:id="rId2"/>
    <p:sldMasterId id="2147483791" r:id="rId3"/>
    <p:sldMasterId id="2147483803" r:id="rId4"/>
  </p:sldMasterIdLst>
  <p:notesMasterIdLst>
    <p:notesMasterId r:id="rId54"/>
  </p:notesMasterIdLst>
  <p:handoutMasterIdLst>
    <p:handoutMasterId r:id="rId55"/>
  </p:handoutMasterIdLst>
  <p:sldIdLst>
    <p:sldId id="282" r:id="rId5"/>
    <p:sldId id="304" r:id="rId6"/>
    <p:sldId id="363" r:id="rId7"/>
    <p:sldId id="321" r:id="rId8"/>
    <p:sldId id="322" r:id="rId9"/>
    <p:sldId id="330" r:id="rId10"/>
    <p:sldId id="398" r:id="rId11"/>
    <p:sldId id="399" r:id="rId12"/>
    <p:sldId id="400" r:id="rId13"/>
    <p:sldId id="334" r:id="rId14"/>
    <p:sldId id="335" r:id="rId15"/>
    <p:sldId id="336" r:id="rId16"/>
    <p:sldId id="396" r:id="rId17"/>
    <p:sldId id="338" r:id="rId18"/>
    <p:sldId id="397" r:id="rId19"/>
    <p:sldId id="341" r:id="rId20"/>
    <p:sldId id="352" r:id="rId21"/>
    <p:sldId id="380" r:id="rId22"/>
    <p:sldId id="381" r:id="rId23"/>
    <p:sldId id="382" r:id="rId24"/>
    <p:sldId id="383" r:id="rId25"/>
    <p:sldId id="384" r:id="rId26"/>
    <p:sldId id="385" r:id="rId27"/>
    <p:sldId id="364" r:id="rId28"/>
    <p:sldId id="365" r:id="rId29"/>
    <p:sldId id="366" r:id="rId30"/>
    <p:sldId id="386" r:id="rId31"/>
    <p:sldId id="387" r:id="rId32"/>
    <p:sldId id="357" r:id="rId33"/>
    <p:sldId id="327" r:id="rId34"/>
    <p:sldId id="342" r:id="rId35"/>
    <p:sldId id="346" r:id="rId36"/>
    <p:sldId id="343" r:id="rId37"/>
    <p:sldId id="345" r:id="rId38"/>
    <p:sldId id="348" r:id="rId39"/>
    <p:sldId id="351" r:id="rId40"/>
    <p:sldId id="349" r:id="rId41"/>
    <p:sldId id="372" r:id="rId42"/>
    <p:sldId id="376" r:id="rId43"/>
    <p:sldId id="377" r:id="rId44"/>
    <p:sldId id="378" r:id="rId45"/>
    <p:sldId id="373" r:id="rId46"/>
    <p:sldId id="374" r:id="rId47"/>
    <p:sldId id="388" r:id="rId48"/>
    <p:sldId id="389" r:id="rId49"/>
    <p:sldId id="390" r:id="rId50"/>
    <p:sldId id="391" r:id="rId51"/>
    <p:sldId id="401" r:id="rId52"/>
    <p:sldId id="402"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4660"/>
  </p:normalViewPr>
  <p:slideViewPr>
    <p:cSldViewPr snapToGrid="0">
      <p:cViewPr varScale="1">
        <p:scale>
          <a:sx n="69" d="100"/>
          <a:sy n="69" d="100"/>
        </p:scale>
        <p:origin x="738" y="60"/>
      </p:cViewPr>
      <p:guideLst/>
    </p:cSldViewPr>
  </p:slideViewPr>
  <p:notesTextViewPr>
    <p:cViewPr>
      <p:scale>
        <a:sx n="3" d="2"/>
        <a:sy n="3" d="2"/>
      </p:scale>
      <p:origin x="0" y="0"/>
    </p:cViewPr>
  </p:notesTextViewPr>
  <p:sorterViewPr>
    <p:cViewPr varScale="1">
      <p:scale>
        <a:sx n="100" d="100"/>
        <a:sy n="100" d="100"/>
      </p:scale>
      <p:origin x="0" y="-8958"/>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B458AE0-0140-46DF-BF1D-950087B11784}" type="datetimeFigureOut">
              <a:rPr lang="en-GB" smtClean="0"/>
              <a:t>06/10/2026</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B36A7BE-64BF-4C54-9326-2E4D67D978BE}" type="slidenum">
              <a:rPr lang="en-GB" smtClean="0"/>
              <a:t>‹#›</a:t>
            </a:fld>
            <a:endParaRPr lang="en-GB" dirty="0"/>
          </a:p>
        </p:txBody>
      </p:sp>
    </p:spTree>
    <p:extLst>
      <p:ext uri="{BB962C8B-B14F-4D97-AF65-F5344CB8AC3E}">
        <p14:creationId xmlns:p14="http://schemas.microsoft.com/office/powerpoint/2010/main" val="1555197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8D099-90A8-4152-A99B-3C190D69DA27}" type="datetimeFigureOut">
              <a:rPr lang="en-GB" smtClean="0"/>
              <a:t>06/10/2026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C7A89-9BBB-4CCB-AF25-44499FD8CAF1}" type="slidenum">
              <a:rPr lang="en-GB" smtClean="0"/>
              <a:t>‹#›</a:t>
            </a:fld>
            <a:endParaRPr lang="en-GB" dirty="0"/>
          </a:p>
        </p:txBody>
      </p:sp>
    </p:spTree>
    <p:extLst>
      <p:ext uri="{BB962C8B-B14F-4D97-AF65-F5344CB8AC3E}">
        <p14:creationId xmlns:p14="http://schemas.microsoft.com/office/powerpoint/2010/main" val="106819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I go through the </a:t>
            </a:r>
            <a:r>
              <a:rPr lang="en-GB" sz="1200" b="0" i="0" kern="1200" dirty="0" err="1">
                <a:solidFill>
                  <a:schemeClr val="tx1"/>
                </a:solidFill>
                <a:effectLst/>
                <a:latin typeface="+mn-lt"/>
                <a:ea typeface="+mn-ea"/>
                <a:cs typeface="+mn-cs"/>
              </a:rPr>
              <a:t>Leitner</a:t>
            </a:r>
            <a:r>
              <a:rPr lang="en-GB" sz="1200" b="0" i="0" kern="1200" dirty="0">
                <a:solidFill>
                  <a:schemeClr val="tx1"/>
                </a:solidFill>
                <a:effectLst/>
                <a:latin typeface="+mn-lt"/>
                <a:ea typeface="+mn-ea"/>
                <a:cs typeface="+mn-cs"/>
              </a:rPr>
              <a:t> System here? I can</a:t>
            </a:r>
            <a:r>
              <a:rPr lang="en-GB" sz="1200" b="0" i="0" kern="1200" baseline="0" dirty="0">
                <a:solidFill>
                  <a:schemeClr val="tx1"/>
                </a:solidFill>
                <a:effectLst/>
                <a:latin typeface="+mn-lt"/>
                <a:ea typeface="+mn-ea"/>
                <a:cs typeface="+mn-cs"/>
              </a:rPr>
              <a:t> bring my tubs with me </a:t>
            </a:r>
            <a:r>
              <a:rPr lang="en-GB" sz="1200" b="0" i="0" kern="1200" baseline="0" dirty="0">
                <a:solidFill>
                  <a:schemeClr val="tx1"/>
                </a:solidFill>
                <a:effectLst/>
                <a:latin typeface="+mn-lt"/>
                <a:ea typeface="+mn-ea"/>
                <a:cs typeface="+mn-cs"/>
                <a:sym typeface="Wingdings" panose="05000000000000000000" pitchFamily="2" charset="2"/>
              </a:rPr>
              <a:t> </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7C7A89-9BBB-4CCB-AF25-44499FD8CAF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8712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000" spc="-50" baseline="0">
                <a:solidFill>
                  <a:srgbClr val="00857E"/>
                </a:solidFill>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00052" y="4455620"/>
            <a:ext cx="10058400" cy="1143000"/>
          </a:xfrm>
        </p:spPr>
        <p:txBody>
          <a:bodyPr lIns="91440" rIns="91440">
            <a:normAutofit/>
          </a:bodyPr>
          <a:lstStyle>
            <a:lvl1pPr marL="0" indent="0" algn="l">
              <a:buNone/>
              <a:defRPr sz="2400" cap="all" spc="200" baseline="0">
                <a:solidFill>
                  <a:schemeClr val="tx2"/>
                </a:solidFill>
                <a:latin typeface="Verdana" panose="020B0604030504040204" pitchFamily="34" charset="0"/>
                <a:ea typeface="Verdana" panose="020B060403050404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0B9E6D9F-4AA6-43F1-8567-4381DA597A3B}" type="datetime1">
              <a:rPr lang="en-GB" smtClean="0"/>
              <a:t>06/10/2026</a:t>
            </a:fld>
            <a:endParaRPr lang="en-GB" dirty="0"/>
          </a:p>
        </p:txBody>
      </p:sp>
      <p:sp>
        <p:nvSpPr>
          <p:cNvPr id="5" name="Footer Placeholder 4"/>
          <p:cNvSpPr>
            <a:spLocks noGrp="1"/>
          </p:cNvSpPr>
          <p:nvPr>
            <p:ph type="ftr" sz="quarter" idx="11"/>
          </p:nvPr>
        </p:nvSpPr>
        <p:spPr/>
        <p:txBody>
          <a:bodyPr/>
          <a:lstStyle/>
          <a:p>
            <a:r>
              <a:rPr lang="en-GB" dirty="0"/>
              <a:t>Achieving Success, Valuing Others</a:t>
            </a:r>
          </a:p>
        </p:txBody>
      </p:sp>
      <p:sp>
        <p:nvSpPr>
          <p:cNvPr id="6" name="Slide Number Placeholder 5"/>
          <p:cNvSpPr>
            <a:spLocks noGrp="1"/>
          </p:cNvSpPr>
          <p:nvPr>
            <p:ph type="sldNum" sz="quarter" idx="12"/>
          </p:nvPr>
        </p:nvSpPr>
        <p:spPr/>
        <p:txBody>
          <a:bodyPr/>
          <a:lstStyle/>
          <a:p>
            <a:fld id="{83E70B34-DCCC-46B7-B7F5-DB645900F7EE}" type="slidenum">
              <a:rPr lang="en-GB" smtClean="0"/>
              <a:pPr/>
              <a:t>‹#›</a:t>
            </a:fld>
            <a:endParaRPr lang="en-GB"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92135" y="-2116"/>
            <a:ext cx="3199865" cy="1382628"/>
          </a:xfrm>
          <a:prstGeom prst="rect">
            <a:avLst/>
          </a:prstGeom>
        </p:spPr>
      </p:pic>
    </p:spTree>
    <p:extLst>
      <p:ext uri="{BB962C8B-B14F-4D97-AF65-F5344CB8AC3E}">
        <p14:creationId xmlns:p14="http://schemas.microsoft.com/office/powerpoint/2010/main" val="1485397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89914BE-B484-41AF-A1EF-2F54C182564C}" type="datetime1">
              <a:rPr lang="en-GB" smtClean="0"/>
              <a:t>06/10/2026</a:t>
            </a:fld>
            <a:endParaRPr lang="en-GB" dirty="0"/>
          </a:p>
        </p:txBody>
      </p:sp>
      <p:sp>
        <p:nvSpPr>
          <p:cNvPr id="5" name="Footer Placeholder 4"/>
          <p:cNvSpPr>
            <a:spLocks noGrp="1"/>
          </p:cNvSpPr>
          <p:nvPr>
            <p:ph type="ftr" sz="quarter" idx="11"/>
          </p:nvPr>
        </p:nvSpPr>
        <p:spPr/>
        <p:txBody>
          <a:bodyPr/>
          <a:lstStyle/>
          <a:p>
            <a:r>
              <a:rPr lang="en-GB" dirty="0"/>
              <a:t>Achieving Success, Valuing Others</a:t>
            </a:r>
          </a:p>
        </p:txBody>
      </p:sp>
      <p:sp>
        <p:nvSpPr>
          <p:cNvPr id="6" name="Slide Number Placeholder 5"/>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1347082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E7D3D8-774B-4226-A80A-E41771494329}" type="datetime1">
              <a:rPr lang="en-GB" smtClean="0"/>
              <a:t>06/10/2026</a:t>
            </a:fld>
            <a:endParaRPr lang="en-GB" dirty="0"/>
          </a:p>
        </p:txBody>
      </p:sp>
      <p:sp>
        <p:nvSpPr>
          <p:cNvPr id="5" name="Footer Placeholder 4"/>
          <p:cNvSpPr>
            <a:spLocks noGrp="1"/>
          </p:cNvSpPr>
          <p:nvPr>
            <p:ph type="ftr" sz="quarter" idx="11"/>
          </p:nvPr>
        </p:nvSpPr>
        <p:spPr/>
        <p:txBody>
          <a:bodyPr/>
          <a:lstStyle/>
          <a:p>
            <a:r>
              <a:rPr lang="en-GB" dirty="0"/>
              <a:t>Achieving Success, Valuing Others</a:t>
            </a:r>
          </a:p>
        </p:txBody>
      </p:sp>
      <p:sp>
        <p:nvSpPr>
          <p:cNvPr id="6" name="Slide Number Placeholder 5"/>
          <p:cNvSpPr>
            <a:spLocks noGrp="1"/>
          </p:cNvSpPr>
          <p:nvPr>
            <p:ph type="sldNum" sz="quarter" idx="12"/>
          </p:nvPr>
        </p:nvSpPr>
        <p:spPr/>
        <p:txBody>
          <a:bodyPr/>
          <a:lstStyle/>
          <a:p>
            <a:fld id="{83E70B34-DCCC-46B7-B7F5-DB645900F7EE}" type="slidenum">
              <a:rPr lang="en-GB" smtClean="0"/>
              <a:t>‹#›</a:t>
            </a:fld>
            <a:endParaRPr lang="en-GB"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545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98F3B6-197B-486F-B48B-E5355081E657}" type="datetime1">
              <a:rPr lang="en-GB" smtClean="0"/>
              <a:t>06/10/2026</a:t>
            </a:fld>
            <a:endParaRPr lang="en-GB" dirty="0"/>
          </a:p>
        </p:txBody>
      </p:sp>
      <p:sp>
        <p:nvSpPr>
          <p:cNvPr id="6" name="Footer Placeholder 5"/>
          <p:cNvSpPr>
            <a:spLocks noGrp="1"/>
          </p:cNvSpPr>
          <p:nvPr>
            <p:ph type="ftr" sz="quarter" idx="11"/>
          </p:nvPr>
        </p:nvSpPr>
        <p:spPr/>
        <p:txBody>
          <a:bodyPr/>
          <a:lstStyle/>
          <a:p>
            <a:r>
              <a:rPr lang="en-GB" dirty="0"/>
              <a:t>Achieving Success, Valuing Others</a:t>
            </a:r>
          </a:p>
        </p:txBody>
      </p:sp>
      <p:sp>
        <p:nvSpPr>
          <p:cNvPr id="7" name="Slide Number Placeholder 6"/>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2182703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64EBF2-2A1F-4C17-A940-AE994BAD28BB}" type="datetime1">
              <a:rPr lang="en-GB" smtClean="0"/>
              <a:t>06/10/2026</a:t>
            </a:fld>
            <a:endParaRPr lang="en-GB" dirty="0"/>
          </a:p>
        </p:txBody>
      </p:sp>
      <p:sp>
        <p:nvSpPr>
          <p:cNvPr id="8" name="Footer Placeholder 7"/>
          <p:cNvSpPr>
            <a:spLocks noGrp="1"/>
          </p:cNvSpPr>
          <p:nvPr>
            <p:ph type="ftr" sz="quarter" idx="11"/>
          </p:nvPr>
        </p:nvSpPr>
        <p:spPr/>
        <p:txBody>
          <a:bodyPr/>
          <a:lstStyle/>
          <a:p>
            <a:r>
              <a:rPr lang="en-GB" dirty="0"/>
              <a:t>Achieving Success, Valuing Others</a:t>
            </a:r>
          </a:p>
        </p:txBody>
      </p:sp>
      <p:sp>
        <p:nvSpPr>
          <p:cNvPr id="9" name="Slide Number Placeholder 8"/>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975696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B12747-0D0E-4A58-B104-4790A28A98E1}" type="datetime1">
              <a:rPr lang="en-GB" smtClean="0"/>
              <a:t>06/10/2026</a:t>
            </a:fld>
            <a:endParaRPr lang="en-GB" dirty="0"/>
          </a:p>
        </p:txBody>
      </p:sp>
      <p:sp>
        <p:nvSpPr>
          <p:cNvPr id="4" name="Footer Placeholder 3"/>
          <p:cNvSpPr>
            <a:spLocks noGrp="1"/>
          </p:cNvSpPr>
          <p:nvPr>
            <p:ph type="ftr" sz="quarter" idx="11"/>
          </p:nvPr>
        </p:nvSpPr>
        <p:spPr/>
        <p:txBody>
          <a:bodyPr/>
          <a:lstStyle/>
          <a:p>
            <a:r>
              <a:rPr lang="en-GB" dirty="0"/>
              <a:t>Achieving Success, Valuing Others</a:t>
            </a:r>
          </a:p>
        </p:txBody>
      </p:sp>
      <p:sp>
        <p:nvSpPr>
          <p:cNvPr id="5" name="Slide Number Placeholder 4"/>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2529888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F4F7574-C6C9-4B47-B781-F0E418C79EC3}" type="datetime1">
              <a:rPr lang="en-GB" smtClean="0"/>
              <a:t>06/10/2026</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GB" dirty="0"/>
              <a:t>Achieving Success, Valuing Others</a:t>
            </a:r>
          </a:p>
        </p:txBody>
      </p:sp>
      <p:sp>
        <p:nvSpPr>
          <p:cNvPr id="9" name="Slide Number Placeholder 8"/>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107232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2" y="0"/>
            <a:ext cx="640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1"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2"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1" y="6459786"/>
            <a:ext cx="2618510" cy="365125"/>
          </a:xfrm>
        </p:spPr>
        <p:txBody>
          <a:bodyPr/>
          <a:lstStyle>
            <a:lvl1pPr algn="l">
              <a:defRPr/>
            </a:lvl1pPr>
          </a:lstStyle>
          <a:p>
            <a:fld id="{72A7BF5B-6410-4790-8AE4-3E96AE381739}" type="datetime1">
              <a:rPr lang="en-GB" smtClean="0"/>
              <a:t>06/10/2026</a:t>
            </a:fld>
            <a:endParaRPr lang="en-GB" dirty="0"/>
          </a:p>
        </p:txBody>
      </p:sp>
      <p:sp>
        <p:nvSpPr>
          <p:cNvPr id="6" name="Footer Placeholder 5"/>
          <p:cNvSpPr>
            <a:spLocks noGrp="1"/>
          </p:cNvSpPr>
          <p:nvPr>
            <p:ph type="ftr" sz="quarter" idx="11"/>
          </p:nvPr>
        </p:nvSpPr>
        <p:spPr>
          <a:xfrm>
            <a:off x="4800600" y="6459786"/>
            <a:ext cx="4648201" cy="365125"/>
          </a:xfrm>
        </p:spPr>
        <p:txBody>
          <a:bodyPr/>
          <a:lstStyle>
            <a:lvl1pPr algn="l">
              <a:defRPr>
                <a:solidFill>
                  <a:schemeClr val="tx2"/>
                </a:solidFill>
              </a:defRPr>
            </a:lvl1pPr>
          </a:lstStyle>
          <a:p>
            <a:r>
              <a:rPr lang="en-GB" dirty="0"/>
              <a:t>Achieving Success, Valuing Others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3E70B34-DCCC-46B7-B7F5-DB645900F7EE}" type="slidenum">
              <a:rPr lang="en-GB" smtClean="0"/>
              <a:t>‹#›</a:t>
            </a:fld>
            <a:endParaRPr lang="en-GB" dirty="0"/>
          </a:p>
        </p:txBody>
      </p:sp>
    </p:spTree>
    <p:extLst>
      <p:ext uri="{BB962C8B-B14F-4D97-AF65-F5344CB8AC3E}">
        <p14:creationId xmlns:p14="http://schemas.microsoft.com/office/powerpoint/2010/main" val="709562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6"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1"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4" y="0"/>
            <a:ext cx="12191986"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1"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9F9B35A-9C2F-4E4B-AEC2-BE07203EE49F}" type="datetime1">
              <a:rPr lang="en-GB" smtClean="0"/>
              <a:t>06/10/2026</a:t>
            </a:fld>
            <a:endParaRPr lang="en-GB" dirty="0"/>
          </a:p>
        </p:txBody>
      </p:sp>
      <p:sp>
        <p:nvSpPr>
          <p:cNvPr id="6" name="Footer Placeholder 5"/>
          <p:cNvSpPr>
            <a:spLocks noGrp="1"/>
          </p:cNvSpPr>
          <p:nvPr>
            <p:ph type="ftr" sz="quarter" idx="11"/>
          </p:nvPr>
        </p:nvSpPr>
        <p:spPr/>
        <p:txBody>
          <a:bodyPr/>
          <a:lstStyle/>
          <a:p>
            <a:r>
              <a:rPr lang="en-GB" dirty="0"/>
              <a:t>Achieving Success, Valuing Others</a:t>
            </a:r>
          </a:p>
        </p:txBody>
      </p:sp>
      <p:sp>
        <p:nvSpPr>
          <p:cNvPr id="7" name="Slide Number Placeholder 6"/>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1273845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05696F-A635-48FE-AE44-255DB142CEBE}" type="datetime1">
              <a:rPr lang="en-GB" smtClean="0"/>
              <a:t>06/10/2026</a:t>
            </a:fld>
            <a:endParaRPr lang="en-GB" dirty="0"/>
          </a:p>
        </p:txBody>
      </p:sp>
      <p:sp>
        <p:nvSpPr>
          <p:cNvPr id="5" name="Footer Placeholder 4"/>
          <p:cNvSpPr>
            <a:spLocks noGrp="1"/>
          </p:cNvSpPr>
          <p:nvPr>
            <p:ph type="ftr" sz="quarter" idx="11"/>
          </p:nvPr>
        </p:nvSpPr>
        <p:spPr/>
        <p:txBody>
          <a:bodyPr/>
          <a:lstStyle/>
          <a:p>
            <a:r>
              <a:rPr lang="en-GB" dirty="0"/>
              <a:t>Achieving Success, Valuing Others</a:t>
            </a:r>
          </a:p>
        </p:txBody>
      </p:sp>
      <p:sp>
        <p:nvSpPr>
          <p:cNvPr id="6" name="Slide Number Placeholder 5"/>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18909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899" y="414779"/>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677604-5534-49FE-BD07-B55B03E96BA7}" type="datetime1">
              <a:rPr lang="en-GB" smtClean="0"/>
              <a:t>06/10/2026</a:t>
            </a:fld>
            <a:endParaRPr lang="en-GB" dirty="0"/>
          </a:p>
        </p:txBody>
      </p:sp>
      <p:sp>
        <p:nvSpPr>
          <p:cNvPr id="5" name="Footer Placeholder 4"/>
          <p:cNvSpPr>
            <a:spLocks noGrp="1"/>
          </p:cNvSpPr>
          <p:nvPr>
            <p:ph type="ftr" sz="quarter" idx="11"/>
          </p:nvPr>
        </p:nvSpPr>
        <p:spPr/>
        <p:txBody>
          <a:bodyPr/>
          <a:lstStyle/>
          <a:p>
            <a:r>
              <a:rPr lang="en-GB" dirty="0"/>
              <a:t>Achieving Success, Valuing Others</a:t>
            </a:r>
          </a:p>
        </p:txBody>
      </p:sp>
      <p:sp>
        <p:nvSpPr>
          <p:cNvPr id="6" name="Slide Number Placeholder 5"/>
          <p:cNvSpPr>
            <a:spLocks noGrp="1"/>
          </p:cNvSpPr>
          <p:nvPr>
            <p:ph type="sldNum" sz="quarter" idx="12"/>
          </p:nvPr>
        </p:nvSpPr>
        <p:spPr/>
        <p:txBody>
          <a:bodyPr/>
          <a:lstStyle/>
          <a:p>
            <a:fld id="{83E70B34-DCCC-46B7-B7F5-DB645900F7EE}" type="slidenum">
              <a:rPr lang="en-GB" smtClean="0"/>
              <a:t>‹#›</a:t>
            </a:fld>
            <a:endParaRPr lang="en-GB" dirty="0"/>
          </a:p>
        </p:txBody>
      </p:sp>
    </p:spTree>
    <p:extLst>
      <p:ext uri="{BB962C8B-B14F-4D97-AF65-F5344CB8AC3E}">
        <p14:creationId xmlns:p14="http://schemas.microsoft.com/office/powerpoint/2010/main" val="164240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4014966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2433801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1812752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2965238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1517496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2996244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701227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37611125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2540970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53126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BF76A59-F4AF-4EE5-AF28-656889611671}" type="datetimeFigureOut">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11EF5E-BA03-4CA7-A62F-9BC2A26E1FFD}" type="slidenum">
              <a:rPr lang="en-GB" smtClean="0"/>
              <a:t>‹#›</a:t>
            </a:fld>
            <a:endParaRPr lang="en-GB" dirty="0"/>
          </a:p>
        </p:txBody>
      </p:sp>
    </p:spTree>
    <p:extLst>
      <p:ext uri="{BB962C8B-B14F-4D97-AF65-F5344CB8AC3E}">
        <p14:creationId xmlns:p14="http://schemas.microsoft.com/office/powerpoint/2010/main" val="410324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3182966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2967723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544986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33064775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1716811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731760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119053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1672831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3379856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496513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1762078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12192000" cy="4448175"/>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4448176"/>
            <a:ext cx="12192000" cy="240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5" y="4551364"/>
            <a:ext cx="11520489" cy="1176337"/>
          </a:xfrm>
        </p:spPr>
        <p:txBody>
          <a:bodyPr anchor="ctr"/>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5" y="5830888"/>
            <a:ext cx="11520489" cy="5508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340741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1" y="1"/>
            <a:ext cx="6034089"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3714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6" y="1512889"/>
            <a:ext cx="4986338" cy="3262311"/>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6" y="4927601"/>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09356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436612" y="1779590"/>
            <a:ext cx="5318780" cy="2182811"/>
          </a:xfrm>
        </p:spPr>
        <p:txBody>
          <a:bodyPr anchor="b">
            <a:normAutofit/>
          </a:bodyPr>
          <a:lstStyle>
            <a:lvl1pPr algn="ctr">
              <a:defRPr sz="5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436612" y="4079084"/>
            <a:ext cx="5318780" cy="976311"/>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515480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64135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016501" y="472282"/>
            <a:ext cx="7175500" cy="591343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6" y="1779590"/>
            <a:ext cx="4416425" cy="2182811"/>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6" y="4079084"/>
            <a:ext cx="4416425"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C1626B81-8882-4179-8C3A-BEA9BBEF2A62}"/>
              </a:ext>
            </a:extLst>
          </p:cNvPr>
          <p:cNvSpPr/>
          <p:nvPr userDrawn="1"/>
        </p:nvSpPr>
        <p:spPr>
          <a:xfrm>
            <a:off x="5021263" y="368301"/>
            <a:ext cx="3159760" cy="1166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881666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8991601" y="3965574"/>
            <a:ext cx="3200400" cy="28924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Rectangle 5">
            <a:extLst>
              <a:ext uri="{FF2B5EF4-FFF2-40B4-BE49-F238E27FC236}">
                <a16:creationId xmlns:a16="http://schemas.microsoft.com/office/drawing/2014/main" id="{B16570C8-2343-4B74-AF97-DC7CE5D92865}"/>
              </a:ext>
            </a:extLst>
          </p:cNvPr>
          <p:cNvSpPr/>
          <p:nvPr userDrawn="1"/>
        </p:nvSpPr>
        <p:spPr>
          <a:xfrm>
            <a:off x="1" y="0"/>
            <a:ext cx="3200400" cy="289242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371477" y="278606"/>
            <a:ext cx="11520487" cy="3150394"/>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371477" y="3429001"/>
            <a:ext cx="11520487" cy="2771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510507" y="3886202"/>
            <a:ext cx="9242425" cy="1104900"/>
          </a:xfrm>
        </p:spPr>
        <p:txBody>
          <a:bodyPr anchor="ctr">
            <a:normAutofit/>
          </a:bodyPr>
          <a:lstStyle>
            <a:lvl1pPr algn="ctr">
              <a:defRPr sz="54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510507" y="5130801"/>
            <a:ext cx="9242425" cy="53340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77337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36032059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35768407-2D97-4F4F-8CB8-4D3668680B64}"/>
              </a:ext>
            </a:extLst>
          </p:cNvPr>
          <p:cNvSpPr/>
          <p:nvPr userDrawn="1"/>
        </p:nvSpPr>
        <p:spPr>
          <a:xfrm>
            <a:off x="371477" y="1460501"/>
            <a:ext cx="5724524" cy="47402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1244602" y="260352"/>
            <a:ext cx="9702800" cy="973137"/>
          </a:xfrm>
        </p:spPr>
        <p:txBody>
          <a:bodyPr>
            <a:normAutofit/>
          </a:bodyPr>
          <a:lstStyle>
            <a:lvl1pPr algn="ct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46101" y="1638300"/>
            <a:ext cx="5346700" cy="4381501"/>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6096001" y="1460501"/>
            <a:ext cx="5795963" cy="474027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1199257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260351"/>
            <a:ext cx="5495925" cy="2138362"/>
          </a:xfrm>
        </p:spPr>
        <p:txBody>
          <a:bodyPr anchor="b">
            <a:noAutofit/>
          </a:bodyPr>
          <a:lstStyle>
            <a:lvl1pPr>
              <a:defRPr sz="54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6" y="2603501"/>
            <a:ext cx="5495925" cy="35734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9191225" y="637283"/>
            <a:ext cx="2692800" cy="27825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6498425" y="3430043"/>
            <a:ext cx="2692800" cy="277232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9289523" y="3527226"/>
            <a:ext cx="1248101"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8621787" y="2848323"/>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8870898" y="2508125"/>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1" y="933451"/>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29132080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7" y="1016000"/>
            <a:ext cx="3997324" cy="2501899"/>
          </a:xfrm>
        </p:spPr>
        <p:txBody>
          <a:bodyPr anchor="b">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7" y="3619501"/>
            <a:ext cx="3997324"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4902201" y="619125"/>
            <a:ext cx="3454400" cy="5581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8432802" y="260352"/>
            <a:ext cx="3454400" cy="558164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8432801" y="5842001"/>
            <a:ext cx="3459163"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4902202" y="239510"/>
            <a:ext cx="3459163"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1" y="1384300"/>
            <a:ext cx="177801" cy="4457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867893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476251"/>
            <a:ext cx="5165724" cy="2557463"/>
          </a:xfrm>
        </p:spPr>
        <p:txBody>
          <a:bodyPr anchor="ctr">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096001" y="476251"/>
            <a:ext cx="5795963"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71477" y="3233941"/>
            <a:ext cx="11520485" cy="2966833"/>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1" y="476251"/>
            <a:ext cx="165100" cy="2557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4772542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513805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6619197" y="1296177"/>
            <a:ext cx="5272764" cy="1551573"/>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619198" y="3073968"/>
            <a:ext cx="5272764"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1117600" y="1016000"/>
            <a:ext cx="5138059" cy="4978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4" name="Rectangle 3">
            <a:extLst>
              <a:ext uri="{FF2B5EF4-FFF2-40B4-BE49-F238E27FC236}">
                <a16:creationId xmlns:a16="http://schemas.microsoft.com/office/drawing/2014/main" id="{7306EB3B-6A54-45E7-B23D-F9515CC15D12}"/>
              </a:ext>
            </a:extLst>
          </p:cNvPr>
          <p:cNvSpPr/>
          <p:nvPr userDrawn="1"/>
        </p:nvSpPr>
        <p:spPr>
          <a:xfrm>
            <a:off x="1" y="5994400"/>
            <a:ext cx="4093029" cy="86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Rectangle 8">
            <a:extLst>
              <a:ext uri="{FF2B5EF4-FFF2-40B4-BE49-F238E27FC236}">
                <a16:creationId xmlns:a16="http://schemas.microsoft.com/office/drawing/2014/main" id="{7E110354-15BA-4B22-B7CF-3D5BFA5C722D}"/>
              </a:ext>
            </a:extLst>
          </p:cNvPr>
          <p:cNvSpPr/>
          <p:nvPr userDrawn="1"/>
        </p:nvSpPr>
        <p:spPr>
          <a:xfrm>
            <a:off x="2162632" y="873211"/>
            <a:ext cx="4093029" cy="138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01036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5" y="1783831"/>
            <a:ext cx="3111954" cy="3290338"/>
          </a:xfrm>
        </p:spPr>
        <p:txBody>
          <a:bodyPr anchor="ct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7489371" y="1783832"/>
            <a:ext cx="4402592" cy="3290338"/>
          </a:xfrm>
        </p:spPr>
        <p:txBody>
          <a:bodyPr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2116" y="0"/>
            <a:ext cx="3628571"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Rectangle 4">
            <a:extLst>
              <a:ext uri="{FF2B5EF4-FFF2-40B4-BE49-F238E27FC236}">
                <a16:creationId xmlns:a16="http://schemas.microsoft.com/office/drawing/2014/main" id="{8E16C293-C1E0-4EA5-BDE5-D226D72FC08B}"/>
              </a:ext>
            </a:extLst>
          </p:cNvPr>
          <p:cNvSpPr/>
          <p:nvPr userDrawn="1"/>
        </p:nvSpPr>
        <p:spPr>
          <a:xfrm>
            <a:off x="371475" y="5297714"/>
            <a:ext cx="3111954" cy="15602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7489371" y="0"/>
            <a:ext cx="4402594" cy="15602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1298638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389744"/>
            <a:ext cx="12192000" cy="407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31852" y="2331585"/>
            <a:ext cx="10515600" cy="1500187"/>
          </a:xfrm>
        </p:spPr>
        <p:txBody>
          <a:bodyPr anchor="ctr"/>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831852" y="3968071"/>
            <a:ext cx="10515600" cy="80554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9" name="Rectangle 8">
            <a:extLst>
              <a:ext uri="{FF2B5EF4-FFF2-40B4-BE49-F238E27FC236}">
                <a16:creationId xmlns:a16="http://schemas.microsoft.com/office/drawing/2014/main" id="{919AEFA0-9379-4E32-9D66-976465036916}"/>
              </a:ext>
            </a:extLst>
          </p:cNvPr>
          <p:cNvSpPr/>
          <p:nvPr userDrawn="1"/>
        </p:nvSpPr>
        <p:spPr>
          <a:xfrm>
            <a:off x="371477" y="580572"/>
            <a:ext cx="1573438" cy="15001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7097487" y="5105274"/>
            <a:ext cx="4794476" cy="7259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037320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371476" y="260350"/>
            <a:ext cx="11520489" cy="600982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1174751" y="3957832"/>
            <a:ext cx="9620251" cy="1500187"/>
          </a:xfrm>
        </p:spPr>
        <p:txBody>
          <a:bodyPr anchor="ctr"/>
          <a:lstStyle>
            <a:lvl1pPr>
              <a:defRPr sz="6000">
                <a:solidFill>
                  <a:schemeClr val="bg1"/>
                </a:solidFill>
              </a:defRPr>
            </a:lvl1pPr>
          </a:lstStyle>
          <a:p>
            <a:r>
              <a:rPr lang="en-US" noProof="0"/>
              <a:t>Click to edit Master title style</a:t>
            </a:r>
            <a:endParaRPr lang="en-US" noProof="0" dirty="0"/>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1093471" y="3843394"/>
            <a:ext cx="1722121" cy="1729060"/>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25130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5400676" y="260350"/>
            <a:ext cx="6499502" cy="5940425"/>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7" y="1596928"/>
            <a:ext cx="4810124" cy="3267268"/>
          </a:xfrm>
        </p:spPr>
        <p:txBody>
          <a:bodyPr anchor="ctr"/>
          <a:lstStyle>
            <a:lvl1pPr>
              <a:defRPr sz="60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33500" y="4952673"/>
            <a:ext cx="1248101"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371476"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620586"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6580307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6" y="3917950"/>
            <a:ext cx="6915150" cy="2268337"/>
          </a:xfrm>
        </p:spPr>
        <p:txBody>
          <a:bodyPr anchor="ctr"/>
          <a:lstStyle>
            <a:lvl1pPr>
              <a:defRPr sz="60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5222180" y="2327275"/>
            <a:ext cx="2176462" cy="1511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7468839" y="3917949"/>
            <a:ext cx="2176462" cy="2282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371475" y="260351"/>
            <a:ext cx="11520489" cy="5940424"/>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36336437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76301" y="4406207"/>
            <a:ext cx="10439401" cy="1175444"/>
          </a:xfrm>
        </p:spPr>
        <p:txBody>
          <a:bodyPr anchor="ctr"/>
          <a:lstStyle>
            <a:lvl1pPr algn="ctr">
              <a:defRPr sz="60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 y="1"/>
            <a:ext cx="12191998" cy="28479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371476" y="260350"/>
            <a:ext cx="11520489" cy="365759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3" name="Rectangle 2">
            <a:extLst>
              <a:ext uri="{FF2B5EF4-FFF2-40B4-BE49-F238E27FC236}">
                <a16:creationId xmlns:a16="http://schemas.microsoft.com/office/drawing/2014/main" id="{E10ED78A-2A17-41C4-9030-D406C56DDF4A}"/>
              </a:ext>
            </a:extLst>
          </p:cNvPr>
          <p:cNvSpPr/>
          <p:nvPr userDrawn="1"/>
        </p:nvSpPr>
        <p:spPr>
          <a:xfrm>
            <a:off x="5795961" y="3914082"/>
            <a:ext cx="600075" cy="291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8227954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371475" y="1526383"/>
            <a:ext cx="3595689" cy="4562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A5A73287-EED0-4EEC-8007-E2C13366027B}"/>
              </a:ext>
            </a:extLst>
          </p:cNvPr>
          <p:cNvSpPr/>
          <p:nvPr userDrawn="1"/>
        </p:nvSpPr>
        <p:spPr>
          <a:xfrm>
            <a:off x="8224838" y="1526383"/>
            <a:ext cx="3595689" cy="456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581026" y="1724025"/>
            <a:ext cx="314325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8451283" y="1712119"/>
            <a:ext cx="314280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967164" y="1233488"/>
            <a:ext cx="4257675"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13285596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6200775" y="1233488"/>
            <a:ext cx="5619751" cy="2733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1357414"/>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6" y="1233488"/>
            <a:ext cx="5757863" cy="24156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6200776" y="3967164"/>
            <a:ext cx="5619749" cy="24145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6" y="3643800"/>
            <a:ext cx="5757863"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5" y="3848474"/>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924348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9"/>
            <a:ext cx="11520489" cy="238136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800"/>
            <a:ext cx="11520489"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3808206"/>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5" y="3808236"/>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6131719" y="3774712"/>
            <a:ext cx="0" cy="2471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607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7162800" y="3052634"/>
            <a:ext cx="1368533" cy="11301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371476" y="1334424"/>
            <a:ext cx="4448174" cy="1520824"/>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3609565" y="3118776"/>
            <a:ext cx="2927310" cy="3081999"/>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371476" y="3118776"/>
            <a:ext cx="2926800" cy="3081922"/>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4908417" y="-4277"/>
            <a:ext cx="7283586" cy="6204974"/>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noProof="0"/>
              <a:t>Click icon to add picture</a:t>
            </a:r>
            <a:endParaRPr lang="en-US" noProof="0" dirty="0"/>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6210299" y="2027725"/>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8661264" y="4055448"/>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3452020" y="3106075"/>
            <a:ext cx="0" cy="30947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1" y="1405862"/>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841500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371475" y="260350"/>
            <a:ext cx="11520489" cy="6121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578742"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6184488"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587505" y="1233488"/>
            <a:ext cx="9016994" cy="761076"/>
          </a:xfrm>
        </p:spPr>
        <p:txBody>
          <a:bodyPr anchor="ctr">
            <a:noAutofit/>
          </a:bodyPr>
          <a:lstStyle>
            <a:lvl1pPr algn="ctr">
              <a:defRPr sz="3600"/>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28091" y="2424864"/>
            <a:ext cx="4132800" cy="28332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722819" y="2424864"/>
            <a:ext cx="4131851" cy="2832101"/>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49469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5" name="Rectangle 4">
            <a:extLst>
              <a:ext uri="{FF2B5EF4-FFF2-40B4-BE49-F238E27FC236}">
                <a16:creationId xmlns:a16="http://schemas.microsoft.com/office/drawing/2014/main" id="{113E1565-5B33-4914-9800-50B8400266FF}"/>
              </a:ext>
            </a:extLst>
          </p:cNvPr>
          <p:cNvSpPr/>
          <p:nvPr userDrawn="1"/>
        </p:nvSpPr>
        <p:spPr>
          <a:xfrm>
            <a:off x="3" y="0"/>
            <a:ext cx="1219199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335757" y="260350"/>
            <a:ext cx="11520489"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347524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3" y="2"/>
            <a:ext cx="12191998" cy="68579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7671188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71475" y="260350"/>
            <a:ext cx="4492626"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4981575" y="260350"/>
            <a:ext cx="27400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9"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9"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0007784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233489"/>
            <a:ext cx="12192002" cy="439102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371477" y="260351"/>
            <a:ext cx="644524" cy="973138"/>
            <a:chOff x="371475" y="671713"/>
            <a:chExt cx="496540" cy="836738"/>
          </a:xfrm>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10795002" y="5642462"/>
            <a:ext cx="1397001" cy="12155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050981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9398002" y="0"/>
            <a:ext cx="279399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260350"/>
            <a:ext cx="11891963"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19933231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6"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6" y="1233489"/>
            <a:ext cx="2466000"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2892284" y="1233489"/>
            <a:ext cx="3210340"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004444" y="1330963"/>
            <a:ext cx="2986020"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892284" y="2542917"/>
            <a:ext cx="3210340"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004444" y="2623930"/>
            <a:ext cx="2986020"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6151739" y="1233488"/>
            <a:ext cx="246490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8673130" y="1233489"/>
            <a:ext cx="3210340"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8673130" y="2542917"/>
            <a:ext cx="3210340"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8786100"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8786100"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0954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6"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7063828" y="1233489"/>
            <a:ext cx="4828135"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371475" y="1233489"/>
            <a:ext cx="3210340"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83635" y="1330963"/>
            <a:ext cx="2986020"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371475" y="2542917"/>
            <a:ext cx="3210340"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83635" y="2623930"/>
            <a:ext cx="2986020"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3717651" y="1233489"/>
            <a:ext cx="3210340"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3717651" y="2542917"/>
            <a:ext cx="3210340"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3830621"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3830621"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00931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6"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6" y="1233489"/>
            <a:ext cx="1152048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2910544"/>
            <a:ext cx="5058000"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8" y="3523421"/>
            <a:ext cx="5058000"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895143" y="2910544"/>
            <a:ext cx="5058396"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895143" y="3523421"/>
            <a:ext cx="5058396"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79382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12192000" cy="2146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6" y="260351"/>
            <a:ext cx="11520487" cy="755649"/>
          </a:xfrm>
        </p:spPr>
        <p:txBody>
          <a:bodyPr/>
          <a:lstStyle>
            <a:lvl1pPr algn="ctr">
              <a:defRPr>
                <a:solidFill>
                  <a:schemeClr val="bg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3634444"/>
            <a:ext cx="5630165" cy="518457"/>
          </a:xfrm>
        </p:spPr>
        <p:txBody>
          <a:bodyPr anchor="ctr">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8" y="4247321"/>
            <a:ext cx="5630165"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71476" y="3634444"/>
            <a:ext cx="5582064" cy="518457"/>
          </a:xfrm>
        </p:spPr>
        <p:txBody>
          <a:bodyPr anchor="ct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71476" y="4247321"/>
            <a:ext cx="5582064"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371476" y="1593852"/>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6281740" y="1593851"/>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5003175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6441279" y="3761720"/>
            <a:ext cx="5446800" cy="2400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4DB43705-0B3F-4F77-A8BB-08EC09D36A56}"/>
              </a:ext>
            </a:extLst>
          </p:cNvPr>
          <p:cNvSpPr/>
          <p:nvPr userDrawn="1"/>
        </p:nvSpPr>
        <p:spPr>
          <a:xfrm>
            <a:off x="371475" y="1271589"/>
            <a:ext cx="5445125" cy="2400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6" y="260351"/>
            <a:ext cx="11520487" cy="755649"/>
          </a:xfrm>
        </p:spPr>
        <p:txBody>
          <a:bodyPr/>
          <a:lstStyle>
            <a:lvl1pPr algn="l">
              <a:defRPr>
                <a:solidFill>
                  <a:schemeClr val="tx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610171" y="3956707"/>
            <a:ext cx="5109020"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610171" y="4569583"/>
            <a:ext cx="5109020" cy="1412117"/>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539837" y="1462744"/>
            <a:ext cx="5108400"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539837" y="2075621"/>
            <a:ext cx="5108400" cy="139148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5880101" y="1271589"/>
            <a:ext cx="60120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371474" y="3758268"/>
            <a:ext cx="6011801"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381988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6" y="1233488"/>
            <a:ext cx="5572124"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319838" y="2227263"/>
            <a:ext cx="5572124"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85661614-E5E5-43DF-A12A-7BE84E58EE3B}"/>
              </a:ext>
            </a:extLst>
          </p:cNvPr>
          <p:cNvSpPr/>
          <p:nvPr userDrawn="1"/>
        </p:nvSpPr>
        <p:spPr>
          <a:xfrm>
            <a:off x="371476" y="5271761"/>
            <a:ext cx="5572124" cy="9290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9161B260-71A2-402A-A38D-FE2C484B7F99}"/>
              </a:ext>
            </a:extLst>
          </p:cNvPr>
          <p:cNvSpPr/>
          <p:nvPr userDrawn="1"/>
        </p:nvSpPr>
        <p:spPr>
          <a:xfrm>
            <a:off x="6319837" y="1233489"/>
            <a:ext cx="5572124" cy="9290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34988" y="5380667"/>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483349" y="1342395"/>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7099954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700" y="451739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164210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1" y="0"/>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10337802" y="5122548"/>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700" y="571501"/>
            <a:ext cx="5372098"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9" y="2429506"/>
            <a:ext cx="5372098"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16247253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932303"/>
            <a:ext cx="12192000" cy="291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700" y="1470978"/>
            <a:ext cx="5372098"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9" y="1462403"/>
            <a:ext cx="5372098"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700" y="545147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591502"/>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5387976" y="422433"/>
            <a:ext cx="644524" cy="973138"/>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6248403" y="5451475"/>
            <a:ext cx="644524" cy="973138"/>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grpSp>
    </p:spTree>
    <p:extLst>
      <p:ext uri="{BB962C8B-B14F-4D97-AF65-F5344CB8AC3E}">
        <p14:creationId xmlns:p14="http://schemas.microsoft.com/office/powerpoint/2010/main" val="30222752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6019200"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172202" y="0"/>
            <a:ext cx="6019799"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420908638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5372096" cy="6857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6" y="260351"/>
            <a:ext cx="5618153"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6819906" y="-18257"/>
            <a:ext cx="5372096" cy="68579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80148" y="260351"/>
            <a:ext cx="5619600"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8365772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371476" y="1233489"/>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3286187" y="1233489"/>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6200899" y="1233489"/>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9115610"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2"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4"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6"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7"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49"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10385607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6" y="260351"/>
            <a:ext cx="6168473" cy="758824"/>
          </a:xfrm>
        </p:spPr>
        <p:txBody>
          <a:bodyPr/>
          <a:lstStyle/>
          <a:p>
            <a:r>
              <a:rPr lang="en-US"/>
              <a:t>Click to edit Master title style</a:t>
            </a:r>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6769100" y="0"/>
            <a:ext cx="2711083"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9480917" y="2286000"/>
            <a:ext cx="2711083"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6769100" y="4572000"/>
            <a:ext cx="2711083"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9480917" y="0"/>
            <a:ext cx="2711083"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6768364" y="2286000"/>
            <a:ext cx="2711083"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9480917" y="4572000"/>
            <a:ext cx="2711083"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9422988" y="1050374"/>
            <a:ext cx="298174" cy="1852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9238101" y="3336374"/>
            <a:ext cx="298174" cy="1852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9422988" y="5622374"/>
            <a:ext cx="298174" cy="185253"/>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10133588" y="561679"/>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7421035" y="2847679"/>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10133588" y="5133679"/>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6168473" cy="5624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6956242" y="215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9668059" y="2501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6956242" y="4787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11622662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9"/>
            <a:ext cx="11520487" cy="304975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466711"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4108135"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6749557"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9435088"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979920" y="4514248"/>
            <a:ext cx="2379324" cy="16865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3621344" y="4514248"/>
            <a:ext cx="2379324" cy="1686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6262766" y="4514248"/>
            <a:ext cx="2379324" cy="1686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8904189" y="4514248"/>
            <a:ext cx="2379324" cy="1686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1091465"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3732889"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6374311"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9015733"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979920" y="4357837"/>
            <a:ext cx="237932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3621344" y="4357837"/>
            <a:ext cx="237932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6262768" y="4357837"/>
            <a:ext cx="237932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8904192" y="4357837"/>
            <a:ext cx="237932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9336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4140891"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4615258" y="1233489"/>
            <a:ext cx="2371952" cy="514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4842108" y="2462886"/>
            <a:ext cx="1918252" cy="2689468"/>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7090101" y="2462886"/>
            <a:ext cx="4801861" cy="2689468"/>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7166509" y="1463643"/>
            <a:ext cx="4725454"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7166509" y="2741755"/>
            <a:ext cx="4725454"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7166509" y="4069997"/>
            <a:ext cx="4725454"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7166509" y="5394355"/>
            <a:ext cx="4725454"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5227572" y="1437538"/>
            <a:ext cx="1147324"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5227572" y="2715650"/>
            <a:ext cx="1147324"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5227572" y="4043892"/>
            <a:ext cx="1147324"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5227572" y="5368251"/>
            <a:ext cx="1147324"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6241845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371476" y="1233489"/>
            <a:ext cx="2293200"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371476" y="3773173"/>
            <a:ext cx="2293200"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6170637" y="1233488"/>
            <a:ext cx="2294236"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6170637" y="3773172"/>
            <a:ext cx="2294236"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615474" y="1713955"/>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730561" y="1233489"/>
            <a:ext cx="3342249"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730561" y="3773172"/>
            <a:ext cx="3342249"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900245"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900245"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8549715" y="1233489"/>
            <a:ext cx="3342249"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8549715" y="3773172"/>
            <a:ext cx="3342249"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8719397"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8719397"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615474"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6415153"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6415153" y="1713954"/>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7554278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371474" y="1660869"/>
            <a:ext cx="2686613"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3316100" y="1660869"/>
            <a:ext cx="2686613"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6260724" y="1660869"/>
            <a:ext cx="2686613"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9205348" y="1660869"/>
            <a:ext cx="2686613"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1" y="1761485"/>
            <a:ext cx="2494722"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761485"/>
            <a:ext cx="2494722"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761485"/>
            <a:ext cx="2494722"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5" y="1761485"/>
            <a:ext cx="2494722"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371474" y="4302782"/>
            <a:ext cx="2686613" cy="666781"/>
          </a:xfrm>
        </p:spPr>
        <p:txBody>
          <a:bodyPr anchor="t">
            <a:noAutofit/>
          </a:bodyPr>
          <a:lstStyle>
            <a:lvl1pPr marL="0" indent="0" algn="ctr">
              <a:buNone/>
              <a:defRPr sz="2000" b="1">
                <a:solidFill>
                  <a:schemeClr val="accent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371474"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316100" y="4302782"/>
            <a:ext cx="2686613" cy="666781"/>
          </a:xfrm>
        </p:spPr>
        <p:txBody>
          <a:bodyPr anchor="t">
            <a:noAutofit/>
          </a:bodyPr>
          <a:lstStyle>
            <a:lvl1pPr marL="0" indent="0" algn="ctr">
              <a:buNone/>
              <a:defRPr sz="2000" b="1">
                <a:solidFill>
                  <a:schemeClr val="accent2"/>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316100"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260724" y="4302782"/>
            <a:ext cx="2686613" cy="666781"/>
          </a:xfrm>
        </p:spPr>
        <p:txBody>
          <a:bodyPr anchor="t">
            <a:noAutofit/>
          </a:bodyPr>
          <a:lstStyle>
            <a:lvl1pPr marL="0" indent="0" algn="ctr">
              <a:buNone/>
              <a:defRPr sz="2000" b="1">
                <a:solidFill>
                  <a:schemeClr val="accent4"/>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260724"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205351" y="4302782"/>
            <a:ext cx="2686613" cy="666781"/>
          </a:xfrm>
        </p:spPr>
        <p:txBody>
          <a:bodyPr anchor="t">
            <a:noAutofit/>
          </a:bodyPr>
          <a:lstStyle>
            <a:lvl1pPr marL="0" indent="0" algn="ctr">
              <a:buNone/>
              <a:defRPr sz="2000" b="1">
                <a:solidFill>
                  <a:schemeClr val="accent6"/>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205351"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39447792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467421" y="3895002"/>
            <a:ext cx="2494722" cy="206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3412045" y="3895002"/>
            <a:ext cx="2494722" cy="206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6356669" y="3895002"/>
            <a:ext cx="2494722" cy="2067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9301295" y="3895002"/>
            <a:ext cx="2494722" cy="20672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1" y="1522949"/>
            <a:ext cx="2494722"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522949"/>
            <a:ext cx="2494722"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522949"/>
            <a:ext cx="2494722"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5" y="1522949"/>
            <a:ext cx="2494722"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604610"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604610"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549236"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549236"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493860"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493860"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438487"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438487"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4735930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4900614" y="1233489"/>
            <a:ext cx="6991349" cy="4967287"/>
          </a:xfrm>
        </p:spPr>
        <p:txBody>
          <a:bodyPr>
            <a:normAutofit/>
          </a:bodyPr>
          <a:lstStyle>
            <a:lvl1pPr marL="0" indent="0" algn="ctr">
              <a:buNone/>
              <a:defRPr sz="2000"/>
            </a:lvl1pPr>
          </a:lstStyle>
          <a:p>
            <a:r>
              <a:rPr lang="en-US"/>
              <a:t>Click icon to add chart</a:t>
            </a:r>
            <a:endParaRPr lang="en-US" dirty="0"/>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371474" y="1233489"/>
            <a:ext cx="4419188"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546100" y="1450975"/>
            <a:ext cx="4065588" cy="4552950"/>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0620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9"/>
            <a:ext cx="11520489" cy="4967287"/>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27061197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6" y="1233489"/>
            <a:ext cx="7450620" cy="4967287"/>
          </a:xfrm>
        </p:spPr>
        <p:txBody>
          <a:bodyPr>
            <a:normAutofit/>
          </a:bodyPr>
          <a:lstStyle>
            <a:lvl1pPr marL="0" indent="0" algn="ctr">
              <a:buNone/>
              <a:defRPr sz="2000"/>
            </a:lvl1pPr>
          </a:lstStyle>
          <a:p>
            <a:r>
              <a:rPr lang="en-US"/>
              <a:t>Click icon to add chart</a:t>
            </a:r>
            <a:endParaRPr lang="en-US" dirty="0"/>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7940674" y="1233489"/>
            <a:ext cx="3951289" cy="4967287"/>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8079824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1415" y="1233489"/>
            <a:ext cx="5512491" cy="4967287"/>
          </a:xfrm>
        </p:spPr>
        <p:txBody>
          <a:bodyPr>
            <a:normAutofit/>
          </a:bodyPr>
          <a:lstStyle>
            <a:lvl1pPr marL="0" indent="0" algn="ctr">
              <a:buNone/>
              <a:defRPr sz="2000"/>
            </a:lvl1pPr>
          </a:lstStyle>
          <a:p>
            <a:r>
              <a:rPr lang="en-US"/>
              <a:t>Click icon to add chart</a:t>
            </a:r>
            <a:endParaRPr lang="en-US" dirty="0"/>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6379472" y="1233489"/>
            <a:ext cx="5512491" cy="4967287"/>
          </a:xfrm>
        </p:spPr>
        <p:txBody>
          <a:bodyPr>
            <a:normAutofit/>
          </a:bodyPr>
          <a:lstStyle>
            <a:lvl1pPr marL="0" indent="0" algn="ctr">
              <a:buNone/>
              <a:defRPr sz="2000"/>
            </a:lvl1pPr>
          </a:lstStyle>
          <a:p>
            <a:r>
              <a:rPr lang="en-US"/>
              <a:t>Click icon to add chart</a:t>
            </a:r>
            <a:endParaRPr lang="en-US" dirty="0"/>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6125817" y="1233489"/>
            <a:ext cx="0" cy="4967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3311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9"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1" y="6581978"/>
            <a:ext cx="373061"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2"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510622" y="1362697"/>
            <a:ext cx="5552245" cy="2294899"/>
          </a:xfrm>
        </p:spPr>
        <p:txBody>
          <a:bodyPr>
            <a:normAutofit/>
          </a:bodyPr>
          <a:lstStyle>
            <a:lvl1pPr marL="0" indent="0" algn="ctr">
              <a:buNone/>
              <a:defRPr sz="2000"/>
            </a:lvl1pPr>
          </a:lstStyle>
          <a:p>
            <a:r>
              <a:rPr lang="en-US"/>
              <a:t>Click icon to add chart</a:t>
            </a:r>
            <a:endParaRPr lang="en-US" dirty="0"/>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500683" y="3781218"/>
            <a:ext cx="5552245" cy="2294899"/>
          </a:xfrm>
        </p:spPr>
        <p:txBody>
          <a:bodyPr>
            <a:normAutofit/>
          </a:bodyPr>
          <a:lstStyle>
            <a:lvl1pPr marL="0" indent="0" algn="ctr">
              <a:buNone/>
              <a:defRPr sz="2000"/>
            </a:lvl1pPr>
          </a:lstStyle>
          <a:p>
            <a:r>
              <a:rPr lang="en-US"/>
              <a:t>Click icon to add chart</a:t>
            </a:r>
            <a:endParaRPr lang="en-US" dirty="0"/>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6208644" y="1367562"/>
            <a:ext cx="5552245" cy="2294899"/>
          </a:xfrm>
        </p:spPr>
        <p:txBody>
          <a:bodyPr>
            <a:normAutofit/>
          </a:bodyPr>
          <a:lstStyle>
            <a:lvl1pPr marL="0" indent="0" algn="ctr">
              <a:buNone/>
              <a:defRPr sz="2000"/>
            </a:lvl1pPr>
          </a:lstStyle>
          <a:p>
            <a:r>
              <a:rPr lang="en-US"/>
              <a:t>Click icon to add chart</a:t>
            </a:r>
            <a:endParaRPr lang="en-US" dirty="0"/>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6198704" y="3786083"/>
            <a:ext cx="5552245" cy="2294899"/>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34443749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727202" y="2337596"/>
            <a:ext cx="8737600" cy="2182811"/>
          </a:xfrm>
        </p:spPr>
        <p:txBody>
          <a:bodyPr anchor="ctr">
            <a:normAutofit/>
          </a:bodyPr>
          <a:lstStyle>
            <a:lvl1pPr algn="ctr">
              <a:defRPr sz="11500">
                <a:solidFill>
                  <a:schemeClr val="tx1"/>
                </a:solidFill>
              </a:defRPr>
            </a:lvl1pPr>
          </a:lstStyle>
          <a:p>
            <a:r>
              <a:rPr lang="en-US" dirty="0"/>
              <a:t>Thank You</a:t>
            </a:r>
          </a:p>
        </p:txBody>
      </p:sp>
    </p:spTree>
    <p:extLst>
      <p:ext uri="{BB962C8B-B14F-4D97-AF65-F5344CB8AC3E}">
        <p14:creationId xmlns:p14="http://schemas.microsoft.com/office/powerpoint/2010/main" val="11965011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41195234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1782385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slideLayout" Target="../slideLayouts/slideLayout72.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42" Type="http://schemas.openxmlformats.org/officeDocument/2006/relationships/slideLayout" Target="../slideLayouts/slideLayout75.xml"/><Relationship Id="rId47" Type="http://schemas.openxmlformats.org/officeDocument/2006/relationships/slideLayout" Target="../slideLayouts/slideLayout80.xml"/><Relationship Id="rId50" Type="http://schemas.openxmlformats.org/officeDocument/2006/relationships/slideLayout" Target="../slideLayouts/slideLayout83.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9" Type="http://schemas.openxmlformats.org/officeDocument/2006/relationships/slideLayout" Target="../slideLayouts/slideLayout62.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slideLayout" Target="../slideLayouts/slideLayout73.xml"/><Relationship Id="rId45" Type="http://schemas.openxmlformats.org/officeDocument/2006/relationships/slideLayout" Target="../slideLayouts/slideLayout78.xml"/><Relationship Id="rId53"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4" Type="http://schemas.openxmlformats.org/officeDocument/2006/relationships/slideLayout" Target="../slideLayouts/slideLayout77.xml"/><Relationship Id="rId52" Type="http://schemas.openxmlformats.org/officeDocument/2006/relationships/slideLayout" Target="../slideLayouts/slideLayout8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43" Type="http://schemas.openxmlformats.org/officeDocument/2006/relationships/slideLayout" Target="../slideLayouts/slideLayout76.xml"/><Relationship Id="rId48" Type="http://schemas.openxmlformats.org/officeDocument/2006/relationships/slideLayout" Target="../slideLayouts/slideLayout81.xml"/><Relationship Id="rId8" Type="http://schemas.openxmlformats.org/officeDocument/2006/relationships/slideLayout" Target="../slideLayouts/slideLayout41.xml"/><Relationship Id="rId51" Type="http://schemas.openxmlformats.org/officeDocument/2006/relationships/slideLayout" Target="../slideLayouts/slideLayout84.xml"/><Relationship Id="rId3" Type="http://schemas.openxmlformats.org/officeDocument/2006/relationships/slideLayout" Target="../slideLayouts/slideLayout36.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46" Type="http://schemas.openxmlformats.org/officeDocument/2006/relationships/slideLayout" Target="../slideLayouts/slideLayout79.xml"/><Relationship Id="rId20" Type="http://schemas.openxmlformats.org/officeDocument/2006/relationships/slideLayout" Target="../slideLayouts/slideLayout53.xml"/><Relationship Id="rId41" Type="http://schemas.openxmlformats.org/officeDocument/2006/relationships/slideLayout" Target="../slideLayouts/slideLayout7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4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1" y="6334316"/>
            <a:ext cx="12192002"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2" y="6459786"/>
            <a:ext cx="2472270" cy="365125"/>
          </a:xfrm>
          <a:prstGeom prst="rect">
            <a:avLst/>
          </a:prstGeom>
        </p:spPr>
        <p:txBody>
          <a:bodyPr vert="horz" lIns="91440" tIns="45720" rIns="91440" bIns="45720" rtlCol="0" anchor="ctr"/>
          <a:lstStyle>
            <a:lvl1pPr algn="l">
              <a:defRPr sz="900">
                <a:solidFill>
                  <a:srgbClr val="FFFFFF"/>
                </a:solidFill>
              </a:defRPr>
            </a:lvl1pPr>
          </a:lstStyle>
          <a:p>
            <a:fld id="{DF7A7F09-572D-452F-8C75-37CFB81C1F97}" type="datetime1">
              <a:rPr lang="en-GB" smtClean="0"/>
              <a:t>06/10/2026</a:t>
            </a:fld>
            <a:endParaRPr lang="en-GB" dirty="0"/>
          </a:p>
        </p:txBody>
      </p:sp>
      <p:sp>
        <p:nvSpPr>
          <p:cNvPr id="5" name="Footer Placeholder 4"/>
          <p:cNvSpPr>
            <a:spLocks noGrp="1"/>
          </p:cNvSpPr>
          <p:nvPr>
            <p:ph type="ftr" sz="quarter" idx="3"/>
          </p:nvPr>
        </p:nvSpPr>
        <p:spPr>
          <a:xfrm>
            <a:off x="3686186" y="6459786"/>
            <a:ext cx="4822804" cy="365125"/>
          </a:xfrm>
          <a:prstGeom prst="rect">
            <a:avLst/>
          </a:prstGeom>
        </p:spPr>
        <p:txBody>
          <a:bodyPr vert="horz" lIns="91440" tIns="45720" rIns="91440" bIns="45720" rtlCol="0" anchor="ctr"/>
          <a:lstStyle>
            <a:lvl1pPr algn="ctr">
              <a:defRPr sz="900" cap="all" baseline="0">
                <a:solidFill>
                  <a:srgbClr val="FFFFFF"/>
                </a:solidFill>
                <a:latin typeface="Verdana" panose="020B0604030504040204" pitchFamily="34" charset="0"/>
                <a:ea typeface="Verdana" panose="020B0604030504040204" pitchFamily="34" charset="0"/>
              </a:defRPr>
            </a:lvl1pPr>
          </a:lstStyle>
          <a:p>
            <a:r>
              <a:rPr lang="en-GB" dirty="0"/>
              <a:t>Achieving Success, Valuing Others</a:t>
            </a:r>
          </a:p>
        </p:txBody>
      </p:sp>
      <p:sp>
        <p:nvSpPr>
          <p:cNvPr id="6" name="Slide Number Placeholder 5"/>
          <p:cNvSpPr>
            <a:spLocks noGrp="1"/>
          </p:cNvSpPr>
          <p:nvPr>
            <p:ph type="sldNum" sz="quarter" idx="4"/>
          </p:nvPr>
        </p:nvSpPr>
        <p:spPr>
          <a:xfrm>
            <a:off x="9900459" y="6459786"/>
            <a:ext cx="1312025" cy="365125"/>
          </a:xfrm>
          <a:prstGeom prst="rect">
            <a:avLst/>
          </a:prstGeom>
        </p:spPr>
        <p:txBody>
          <a:bodyPr vert="horz" lIns="91440" tIns="45720" rIns="91440" bIns="45720" rtlCol="0" anchor="ctr"/>
          <a:lstStyle>
            <a:lvl1pPr algn="r">
              <a:defRPr sz="1050">
                <a:solidFill>
                  <a:srgbClr val="FFFFFF"/>
                </a:solidFill>
              </a:defRPr>
            </a:lvl1pPr>
          </a:lstStyle>
          <a:p>
            <a:fld id="{83E70B34-DCCC-46B7-B7F5-DB645900F7EE}" type="slidenum">
              <a:rPr lang="en-GB" smtClean="0"/>
              <a:pPr/>
              <a:t>‹#›</a:t>
            </a:fld>
            <a:endParaRPr lang="en-GB" dirty="0"/>
          </a:p>
        </p:txBody>
      </p:sp>
      <p:cxnSp>
        <p:nvCxnSpPr>
          <p:cNvPr id="10" name="Straight Connector 9"/>
          <p:cNvCxnSpPr/>
          <p:nvPr/>
        </p:nvCxnSpPr>
        <p:spPr>
          <a:xfrm>
            <a:off x="1193533"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992135" y="-2116"/>
            <a:ext cx="3199865" cy="1382628"/>
          </a:xfrm>
          <a:prstGeom prst="rect">
            <a:avLst/>
          </a:prstGeom>
        </p:spPr>
      </p:pic>
    </p:spTree>
    <p:extLst>
      <p:ext uri="{BB962C8B-B14F-4D97-AF65-F5344CB8AC3E}">
        <p14:creationId xmlns:p14="http://schemas.microsoft.com/office/powerpoint/2010/main" val="345087963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sldNum="0" hdr="0" dt="0"/>
  <p:txStyles>
    <p:titleStyle>
      <a:lvl1pPr algn="l" defTabSz="914400" rtl="0" eaLnBrk="1" latinLnBrk="0" hangingPunct="1">
        <a:lnSpc>
          <a:spcPct val="85000"/>
        </a:lnSpc>
        <a:spcBef>
          <a:spcPct val="0"/>
        </a:spcBef>
        <a:buNone/>
        <a:defRPr sz="4800" kern="1200" spc="-50" baseline="0">
          <a:solidFill>
            <a:srgbClr val="00857E"/>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F76A59-F4AF-4EE5-AF28-656889611671}" type="datetimeFigureOut">
              <a:rPr lang="en-GB" smtClean="0"/>
              <a:t>06/10/2026</a:t>
            </a:fld>
            <a:endParaRPr lang="en-GB" dirty="0"/>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11EF5E-BA03-4CA7-A62F-9BC2A26E1FFD}" type="slidenum">
              <a:rPr lang="en-GB" smtClean="0"/>
              <a:t>‹#›</a:t>
            </a:fld>
            <a:endParaRPr lang="en-GB" dirty="0"/>
          </a:p>
        </p:txBody>
      </p:sp>
    </p:spTree>
    <p:extLst>
      <p:ext uri="{BB962C8B-B14F-4D97-AF65-F5344CB8AC3E}">
        <p14:creationId xmlns:p14="http://schemas.microsoft.com/office/powerpoint/2010/main" val="55611805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defRPr/>
            </a:pPr>
            <a:fld id="{878DCDBD-C589-43D8-89BF-B126F58CB317}" type="datetimeFigureOut">
              <a:rPr lang="en-GB" smtClean="0">
                <a:solidFill>
                  <a:prstClr val="black">
                    <a:tint val="75000"/>
                  </a:prstClr>
                </a:solidFill>
              </a:rPr>
              <a:pPr defTabSz="914400">
                <a:defRPr/>
              </a:pPr>
              <a:t>06/10/2026</a:t>
            </a:fld>
            <a:endParaRPr lang="en-GB">
              <a:solidFill>
                <a:prstClr val="black">
                  <a:tint val="75000"/>
                </a:prstClr>
              </a:solidFill>
            </a:endParaRPr>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defRPr/>
            </a:pPr>
            <a:fld id="{0315EBFF-2674-494D-8830-68A4DFA64EBC}" type="slidenum">
              <a:rPr lang="en-GB" smtClean="0">
                <a:solidFill>
                  <a:prstClr val="black">
                    <a:tint val="75000"/>
                  </a:prstClr>
                </a:solidFill>
              </a:rPr>
              <a:pPr defTabSz="914400">
                <a:defRPr/>
              </a:pPr>
              <a:t>‹#›</a:t>
            </a:fld>
            <a:endParaRPr lang="en-GB">
              <a:solidFill>
                <a:prstClr val="black">
                  <a:tint val="75000"/>
                </a:prstClr>
              </a:solidFill>
            </a:endParaRPr>
          </a:p>
        </p:txBody>
      </p:sp>
    </p:spTree>
    <p:extLst>
      <p:ext uri="{BB962C8B-B14F-4D97-AF65-F5344CB8AC3E}">
        <p14:creationId xmlns:p14="http://schemas.microsoft.com/office/powerpoint/2010/main" val="162906885"/>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371476" y="260351"/>
            <a:ext cx="11520487" cy="7588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371474" y="1233488"/>
            <a:ext cx="11520487"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CEE1F87C-C7F2-4F14-86B1-854B7B0C580E}"/>
              </a:ext>
            </a:extLst>
          </p:cNvPr>
          <p:cNvSpPr/>
          <p:nvPr userDrawn="1"/>
        </p:nvSpPr>
        <p:spPr>
          <a:xfrm>
            <a:off x="11229976" y="6512060"/>
            <a:ext cx="962025" cy="3459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11518901" y="6581978"/>
            <a:ext cx="373061" cy="206104"/>
          </a:xfrm>
          <a:prstGeom prst="rect">
            <a:avLst/>
          </a:prstGeom>
        </p:spPr>
        <p:txBody>
          <a:bodyPr vert="horz" lIns="91440" tIns="45720" rIns="91440" bIns="45720" rtlCol="0" anchor="ctr"/>
          <a:lstStyle>
            <a:lvl1pPr algn="r">
              <a:defRPr sz="1200">
                <a:solidFill>
                  <a:schemeClr val="bg1"/>
                </a:solidFill>
              </a:defRPr>
            </a:lvl1pPr>
          </a:lstStyle>
          <a:p>
            <a:fld id="{03DC2DEF-D2FE-4B45-ABA4-9F153FD1C98A}" type="slidenum">
              <a:rPr lang="en-US" smtClean="0"/>
              <a:pPr/>
              <a:t>‹#›</a:t>
            </a:fld>
            <a:endParaRPr lang="en-US" dirty="0"/>
          </a:p>
        </p:txBody>
      </p:sp>
      <p:sp>
        <p:nvSpPr>
          <p:cNvPr id="8" name="Rectangle 7">
            <a:extLst>
              <a:ext uri="{FF2B5EF4-FFF2-40B4-BE49-F238E27FC236}">
                <a16:creationId xmlns:a16="http://schemas.microsoft.com/office/drawing/2014/main" id="{48AB12CC-D752-4664-B92F-BAEFF0416B7E}"/>
              </a:ext>
            </a:extLst>
          </p:cNvPr>
          <p:cNvSpPr/>
          <p:nvPr userDrawn="1"/>
        </p:nvSpPr>
        <p:spPr>
          <a:xfrm>
            <a:off x="1" y="260350"/>
            <a:ext cx="300037" cy="7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249384590"/>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 id="2147483821" r:id="rId18"/>
    <p:sldLayoutId id="2147483822" r:id="rId19"/>
    <p:sldLayoutId id="2147483823" r:id="rId20"/>
    <p:sldLayoutId id="2147483824" r:id="rId21"/>
    <p:sldLayoutId id="2147483825" r:id="rId22"/>
    <p:sldLayoutId id="2147483826" r:id="rId23"/>
    <p:sldLayoutId id="2147483827" r:id="rId24"/>
    <p:sldLayoutId id="2147483828" r:id="rId25"/>
    <p:sldLayoutId id="2147483829" r:id="rId26"/>
    <p:sldLayoutId id="2147483830" r:id="rId27"/>
    <p:sldLayoutId id="2147483831" r:id="rId28"/>
    <p:sldLayoutId id="2147483832" r:id="rId29"/>
    <p:sldLayoutId id="2147483833" r:id="rId30"/>
    <p:sldLayoutId id="2147483834" r:id="rId31"/>
    <p:sldLayoutId id="2147483835" r:id="rId32"/>
    <p:sldLayoutId id="2147483836" r:id="rId33"/>
    <p:sldLayoutId id="2147483837" r:id="rId34"/>
    <p:sldLayoutId id="2147483838" r:id="rId35"/>
    <p:sldLayoutId id="2147483839" r:id="rId36"/>
    <p:sldLayoutId id="2147483840" r:id="rId37"/>
    <p:sldLayoutId id="2147483841" r:id="rId38"/>
    <p:sldLayoutId id="2147483842" r:id="rId39"/>
    <p:sldLayoutId id="2147483843" r:id="rId40"/>
    <p:sldLayoutId id="2147483844" r:id="rId41"/>
    <p:sldLayoutId id="2147483845" r:id="rId42"/>
    <p:sldLayoutId id="2147483846" r:id="rId43"/>
    <p:sldLayoutId id="2147483847" r:id="rId44"/>
    <p:sldLayoutId id="2147483848" r:id="rId45"/>
    <p:sldLayoutId id="2147483849" r:id="rId46"/>
    <p:sldLayoutId id="2147483850" r:id="rId47"/>
    <p:sldLayoutId id="2147483851" r:id="rId48"/>
    <p:sldLayoutId id="2147483852" r:id="rId49"/>
    <p:sldLayoutId id="2147483853" r:id="rId50"/>
    <p:sldLayoutId id="2147483854" r:id="rId51"/>
    <p:sldLayoutId id="2147483855" r:id="rId52"/>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35" userDrawn="1">
          <p15:clr>
            <a:srgbClr val="F26B43"/>
          </p15:clr>
        </p15:guide>
        <p15:guide id="3" orient="horz" pos="4133" userDrawn="1">
          <p15:clr>
            <a:srgbClr val="F26B43"/>
          </p15:clr>
        </p15:guide>
        <p15:guide id="4" pos="7492" userDrawn="1">
          <p15:clr>
            <a:srgbClr val="F26B43"/>
          </p15:clr>
        </p15:guide>
        <p15:guide id="5" orient="horz" pos="640" userDrawn="1">
          <p15:clr>
            <a:srgbClr val="F26B43"/>
          </p15:clr>
        </p15:guide>
        <p15:guide id="6" orient="horz" pos="777" userDrawn="1">
          <p15:clr>
            <a:srgbClr val="F26B43"/>
          </p15:clr>
        </p15:guide>
        <p15:guide id="7" orient="horz" pos="4020" userDrawn="1">
          <p15:clr>
            <a:srgbClr val="F26B43"/>
          </p15:clr>
        </p15:guide>
        <p15:guide id="8"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3" Type="http://schemas.openxmlformats.org/officeDocument/2006/relationships/hyperlink" Target="https://www.mathsgenie.co.uk/" TargetMode="Externa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7.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png"/><Relationship Id="rId3" Type="http://schemas.openxmlformats.org/officeDocument/2006/relationships/image" Target="../media/image41.png"/><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pn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png"/><Relationship Id="rId29" Type="http://schemas.openxmlformats.org/officeDocument/2006/relationships/image" Target="../media/image67.png"/><Relationship Id="rId1" Type="http://schemas.openxmlformats.org/officeDocument/2006/relationships/slideLayout" Target="../slideLayouts/slideLayout37.xml"/><Relationship Id="rId6" Type="http://schemas.openxmlformats.org/officeDocument/2006/relationships/image" Target="../media/image44.png"/><Relationship Id="rId11" Type="http://schemas.openxmlformats.org/officeDocument/2006/relationships/image" Target="../media/image49.png"/><Relationship Id="rId24" Type="http://schemas.openxmlformats.org/officeDocument/2006/relationships/image" Target="../media/image62.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28" Type="http://schemas.openxmlformats.org/officeDocument/2006/relationships/image" Target="../media/image66.png"/><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 Id="rId27" Type="http://schemas.openxmlformats.org/officeDocument/2006/relationships/image" Target="../media/image65.png"/><Relationship Id="rId30" Type="http://schemas.openxmlformats.org/officeDocument/2006/relationships/image" Target="../media/image68.png"/></Relationships>
</file>

<file path=ppt/slides/_rels/slide4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12" Type="http://schemas.openxmlformats.org/officeDocument/2006/relationships/image" Target="../media/image81.jpeg"/><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png"/><Relationship Id="rId4" Type="http://schemas.openxmlformats.org/officeDocument/2006/relationships/image" Target="../media/image73.jpeg"/><Relationship Id="rId9" Type="http://schemas.openxmlformats.org/officeDocument/2006/relationships/image" Target="../media/image7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Helsby High School </a:t>
            </a:r>
            <a:br>
              <a:rPr lang="en-GB" dirty="0"/>
            </a:br>
            <a:r>
              <a:rPr lang="en-GB" sz="5400" dirty="0"/>
              <a:t>Year 10 Information Evening</a:t>
            </a:r>
          </a:p>
        </p:txBody>
      </p:sp>
      <p:sp>
        <p:nvSpPr>
          <p:cNvPr id="3" name="Subtitle 2"/>
          <p:cNvSpPr>
            <a:spLocks noGrp="1"/>
          </p:cNvSpPr>
          <p:nvPr>
            <p:ph type="subTitle" idx="1"/>
          </p:nvPr>
        </p:nvSpPr>
        <p:spPr/>
        <p:txBody>
          <a:bodyPr/>
          <a:lstStyle/>
          <a:p>
            <a:pPr algn="ctr"/>
            <a:r>
              <a:rPr lang="en-GB" i="1" dirty="0"/>
              <a:t>achieve SUCCESS BY VALUING OTHERS</a:t>
            </a:r>
          </a:p>
        </p:txBody>
      </p:sp>
      <p:sp>
        <p:nvSpPr>
          <p:cNvPr id="5" name="Footer Placeholder 4"/>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375209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Overview of the Evening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2400" dirty="0"/>
              <a:t> The ‘Road to Success’ for KS4</a:t>
            </a:r>
          </a:p>
          <a:p>
            <a:pPr>
              <a:buFont typeface="Wingdings" panose="05000000000000000000" pitchFamily="2" charset="2"/>
              <a:buChar char="§"/>
            </a:pPr>
            <a:r>
              <a:rPr lang="en-GB" sz="2400" dirty="0"/>
              <a:t> The curriculum journey</a:t>
            </a:r>
          </a:p>
          <a:p>
            <a:pPr>
              <a:buFont typeface="Wingdings" panose="05000000000000000000" pitchFamily="2" charset="2"/>
              <a:buChar char="§"/>
            </a:pPr>
            <a:r>
              <a:rPr lang="en-GB" sz="2400" dirty="0"/>
              <a:t> Core Subjects</a:t>
            </a:r>
          </a:p>
          <a:p>
            <a:pPr>
              <a:buFont typeface="Wingdings" panose="05000000000000000000" pitchFamily="2" charset="2"/>
              <a:buChar char="§"/>
            </a:pPr>
            <a:r>
              <a:rPr lang="en-GB" sz="2400" dirty="0"/>
              <a:t> Wider subject support</a:t>
            </a:r>
          </a:p>
          <a:p>
            <a:pPr>
              <a:buFont typeface="Wingdings" panose="05000000000000000000" pitchFamily="2" charset="2"/>
              <a:buChar char="§"/>
            </a:pPr>
            <a:r>
              <a:rPr lang="en-GB" sz="2400" dirty="0"/>
              <a:t> Academic target setting, assessment and reporting</a:t>
            </a:r>
            <a:endParaRPr lang="en-GB" sz="2200" dirty="0"/>
          </a:p>
          <a:p>
            <a:pPr>
              <a:buFont typeface="Wingdings" panose="05000000000000000000" pitchFamily="2" charset="2"/>
              <a:buChar char="§"/>
            </a:pPr>
            <a:r>
              <a:rPr lang="en-GB" sz="2400" dirty="0"/>
              <a:t> Personal development and enrichment opportunities</a:t>
            </a:r>
          </a:p>
          <a:p>
            <a:pPr>
              <a:buFont typeface="Wingdings" panose="05000000000000000000" pitchFamily="2" charset="2"/>
              <a:buChar char="§"/>
            </a:pPr>
            <a:r>
              <a:rPr lang="en-GB" sz="2400" dirty="0"/>
              <a:t> Pastoral support</a:t>
            </a:r>
            <a:endParaRPr lang="en-GB" sz="2100" dirty="0"/>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996475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2532DE3-28AD-F7E2-0DCA-3189400E5DB7}"/>
              </a:ext>
            </a:extLst>
          </p:cNvPr>
          <p:cNvSpPr>
            <a:spLocks noGrp="1"/>
          </p:cNvSpPr>
          <p:nvPr>
            <p:ph type="ftr" sz="quarter" idx="11"/>
          </p:nvPr>
        </p:nvSpPr>
        <p:spPr/>
        <p:txBody>
          <a:bodyPr/>
          <a:lstStyle/>
          <a:p>
            <a:r>
              <a:rPr lang="en-GB"/>
              <a:t>Achieving Success, Valuing Others</a:t>
            </a:r>
            <a:endParaRPr lang="en-GB" dirty="0"/>
          </a:p>
        </p:txBody>
      </p:sp>
      <p:pic>
        <p:nvPicPr>
          <p:cNvPr id="5" name="Picture 4">
            <a:extLst>
              <a:ext uri="{FF2B5EF4-FFF2-40B4-BE49-F238E27FC236}">
                <a16:creationId xmlns:a16="http://schemas.microsoft.com/office/drawing/2014/main" id="{B478BF8A-CE83-15CD-F4B2-9FC1450FDAF5}"/>
              </a:ext>
            </a:extLst>
          </p:cNvPr>
          <p:cNvPicPr>
            <a:picLocks noChangeAspect="1"/>
          </p:cNvPicPr>
          <p:nvPr/>
        </p:nvPicPr>
        <p:blipFill>
          <a:blip r:embed="rId2"/>
          <a:stretch>
            <a:fillRect/>
          </a:stretch>
        </p:blipFill>
        <p:spPr>
          <a:xfrm>
            <a:off x="3686186" y="165115"/>
            <a:ext cx="4565186" cy="6086915"/>
          </a:xfrm>
          <a:prstGeom prst="rect">
            <a:avLst/>
          </a:prstGeom>
        </p:spPr>
      </p:pic>
    </p:spTree>
    <p:extLst>
      <p:ext uri="{BB962C8B-B14F-4D97-AF65-F5344CB8AC3E}">
        <p14:creationId xmlns:p14="http://schemas.microsoft.com/office/powerpoint/2010/main" val="260378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curriculum journey</a:t>
            </a:r>
          </a:p>
        </p:txBody>
      </p:sp>
      <p:sp>
        <p:nvSpPr>
          <p:cNvPr id="3" name="Content Placeholder 2"/>
          <p:cNvSpPr>
            <a:spLocks noGrp="1"/>
          </p:cNvSpPr>
          <p:nvPr>
            <p:ph idx="1"/>
          </p:nvPr>
        </p:nvSpPr>
        <p:spPr/>
        <p:txBody>
          <a:bodyPr>
            <a:normAutofit/>
          </a:bodyPr>
          <a:lstStyle/>
          <a:p>
            <a:pPr marL="0" indent="0">
              <a:buNone/>
            </a:pPr>
            <a:r>
              <a:rPr lang="en-GB" dirty="0"/>
              <a:t>All students complete GCSE courses in the following:</a:t>
            </a:r>
          </a:p>
          <a:p>
            <a:pPr marL="0" indent="0">
              <a:buNone/>
            </a:pPr>
            <a:r>
              <a:rPr lang="en-GB" dirty="0"/>
              <a:t> 	English Language</a:t>
            </a:r>
          </a:p>
          <a:p>
            <a:pPr marL="0" indent="0">
              <a:buNone/>
            </a:pPr>
            <a:r>
              <a:rPr lang="en-GB" dirty="0"/>
              <a:t>	English Literature</a:t>
            </a:r>
          </a:p>
          <a:p>
            <a:pPr marL="0" indent="0">
              <a:buNone/>
            </a:pPr>
            <a:r>
              <a:rPr lang="en-GB" dirty="0"/>
              <a:t>	Maths</a:t>
            </a:r>
          </a:p>
          <a:p>
            <a:pPr marL="0" indent="0">
              <a:buNone/>
            </a:pPr>
            <a:r>
              <a:rPr lang="en-GB" dirty="0"/>
              <a:t>	Sciences (either Combined Science worth 2 GCSEs or Separate 	Science worth 3 GCSEs)</a:t>
            </a:r>
          </a:p>
          <a:p>
            <a:pPr marL="0" indent="0">
              <a:buNone/>
            </a:pPr>
            <a:r>
              <a:rPr lang="en-GB" dirty="0"/>
              <a:t>	Geography, History, French or German </a:t>
            </a:r>
          </a:p>
          <a:p>
            <a:pPr marL="0" indent="0">
              <a:buNone/>
            </a:pPr>
            <a:r>
              <a:rPr lang="en-GB" dirty="0"/>
              <a:t>	Three further free option choices</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210193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r>
              <a:rPr lang="en-GB" dirty="0"/>
              <a:t>Achieving Success, Valuing Others</a:t>
            </a:r>
          </a:p>
        </p:txBody>
      </p:sp>
      <p:pic>
        <p:nvPicPr>
          <p:cNvPr id="5" name="Picture 4">
            <a:extLst>
              <a:ext uri="{FF2B5EF4-FFF2-40B4-BE49-F238E27FC236}">
                <a16:creationId xmlns:a16="http://schemas.microsoft.com/office/drawing/2014/main" id="{F836F670-C195-0384-E774-8BCCAE2955F1}"/>
              </a:ext>
            </a:extLst>
          </p:cNvPr>
          <p:cNvPicPr>
            <a:picLocks noChangeAspect="1"/>
          </p:cNvPicPr>
          <p:nvPr/>
        </p:nvPicPr>
        <p:blipFill>
          <a:blip r:embed="rId2"/>
          <a:stretch>
            <a:fillRect/>
          </a:stretch>
        </p:blipFill>
        <p:spPr>
          <a:xfrm>
            <a:off x="2918754" y="2021294"/>
            <a:ext cx="6886523" cy="4154557"/>
          </a:xfrm>
          <a:prstGeom prst="rect">
            <a:avLst/>
          </a:prstGeom>
        </p:spPr>
      </p:pic>
    </p:spTree>
    <p:extLst>
      <p:ext uri="{BB962C8B-B14F-4D97-AF65-F5344CB8AC3E}">
        <p14:creationId xmlns:p14="http://schemas.microsoft.com/office/powerpoint/2010/main" val="2976022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r>
              <a:rPr lang="en-GB" dirty="0"/>
              <a:t>Achieving Success, Valuing Others</a:t>
            </a:r>
          </a:p>
        </p:txBody>
      </p:sp>
      <p:pic>
        <p:nvPicPr>
          <p:cNvPr id="5" name="Picture 4"/>
          <p:cNvPicPr>
            <a:picLocks noChangeAspect="1"/>
          </p:cNvPicPr>
          <p:nvPr/>
        </p:nvPicPr>
        <p:blipFill>
          <a:blip r:embed="rId2"/>
          <a:stretch>
            <a:fillRect/>
          </a:stretch>
        </p:blipFill>
        <p:spPr>
          <a:xfrm>
            <a:off x="487362" y="2965269"/>
            <a:ext cx="11217277" cy="927462"/>
          </a:xfrm>
          <a:prstGeom prst="rect">
            <a:avLst/>
          </a:prstGeom>
        </p:spPr>
      </p:pic>
      <p:cxnSp>
        <p:nvCxnSpPr>
          <p:cNvPr id="8" name="Straight Arrow Connector 7"/>
          <p:cNvCxnSpPr/>
          <p:nvPr/>
        </p:nvCxnSpPr>
        <p:spPr>
          <a:xfrm flipH="1">
            <a:off x="3304905" y="1011981"/>
            <a:ext cx="4284617" cy="222760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9297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Achieving Success, Valuing Others</a:t>
            </a:r>
          </a:p>
        </p:txBody>
      </p:sp>
      <p:pic>
        <p:nvPicPr>
          <p:cNvPr id="6" name="Picture 5">
            <a:extLst>
              <a:ext uri="{FF2B5EF4-FFF2-40B4-BE49-F238E27FC236}">
                <a16:creationId xmlns:a16="http://schemas.microsoft.com/office/drawing/2014/main" id="{2EB22BD1-E93A-12B1-BEED-1413F47DF913}"/>
              </a:ext>
            </a:extLst>
          </p:cNvPr>
          <p:cNvPicPr>
            <a:picLocks noChangeAspect="1"/>
          </p:cNvPicPr>
          <p:nvPr/>
        </p:nvPicPr>
        <p:blipFill>
          <a:blip r:embed="rId2"/>
          <a:stretch>
            <a:fillRect/>
          </a:stretch>
        </p:blipFill>
        <p:spPr>
          <a:xfrm>
            <a:off x="1854679" y="1984976"/>
            <a:ext cx="7671758" cy="4090485"/>
          </a:xfrm>
          <a:prstGeom prst="rect">
            <a:avLst/>
          </a:prstGeom>
        </p:spPr>
      </p:pic>
      <p:cxnSp>
        <p:nvCxnSpPr>
          <p:cNvPr id="9" name="Straight Arrow Connector 8"/>
          <p:cNvCxnSpPr>
            <a:cxnSpLocks/>
          </p:cNvCxnSpPr>
          <p:nvPr/>
        </p:nvCxnSpPr>
        <p:spPr>
          <a:xfrm flipH="1">
            <a:off x="4994694" y="138991"/>
            <a:ext cx="2270207" cy="280261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712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Achieving Success, Valuing Others</a:t>
            </a:r>
          </a:p>
        </p:txBody>
      </p:sp>
      <p:pic>
        <p:nvPicPr>
          <p:cNvPr id="3" name="Picture 2"/>
          <p:cNvPicPr>
            <a:picLocks noChangeAspect="1"/>
          </p:cNvPicPr>
          <p:nvPr/>
        </p:nvPicPr>
        <p:blipFill>
          <a:blip r:embed="rId2"/>
          <a:stretch>
            <a:fillRect/>
          </a:stretch>
        </p:blipFill>
        <p:spPr>
          <a:xfrm>
            <a:off x="1828481" y="1803163"/>
            <a:ext cx="8595997" cy="4213076"/>
          </a:xfrm>
          <a:prstGeom prst="rect">
            <a:avLst/>
          </a:prstGeom>
        </p:spPr>
      </p:pic>
    </p:spTree>
    <p:extLst>
      <p:ext uri="{BB962C8B-B14F-4D97-AF65-F5344CB8AC3E}">
        <p14:creationId xmlns:p14="http://schemas.microsoft.com/office/powerpoint/2010/main" val="3544465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all"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mn-cs"/>
              </a:rPr>
              <a:t>Achieving Success, Valuing Others</a:t>
            </a:r>
          </a:p>
        </p:txBody>
      </p:sp>
      <p:pic>
        <p:nvPicPr>
          <p:cNvPr id="6" name="Picture 5"/>
          <p:cNvPicPr>
            <a:picLocks noChangeAspect="1"/>
          </p:cNvPicPr>
          <p:nvPr/>
        </p:nvPicPr>
        <p:blipFill>
          <a:blip r:embed="rId2"/>
          <a:stretch>
            <a:fillRect/>
          </a:stretch>
        </p:blipFill>
        <p:spPr>
          <a:xfrm>
            <a:off x="1357244" y="1737360"/>
            <a:ext cx="9538471" cy="4231584"/>
          </a:xfrm>
          <a:prstGeom prst="rect">
            <a:avLst/>
          </a:prstGeom>
        </p:spPr>
      </p:pic>
    </p:spTree>
    <p:extLst>
      <p:ext uri="{BB962C8B-B14F-4D97-AF65-F5344CB8AC3E}">
        <p14:creationId xmlns:p14="http://schemas.microsoft.com/office/powerpoint/2010/main" val="2380885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r>
              <a:rPr lang="en-GB" dirty="0"/>
              <a:t>Achieving Success, Valuing Others</a:t>
            </a:r>
          </a:p>
        </p:txBody>
      </p:sp>
      <p:pic>
        <p:nvPicPr>
          <p:cNvPr id="8" name="Picture 7">
            <a:extLst>
              <a:ext uri="{FF2B5EF4-FFF2-40B4-BE49-F238E27FC236}">
                <a16:creationId xmlns:a16="http://schemas.microsoft.com/office/drawing/2014/main" id="{16392830-4B43-2DE1-7BA7-B350B86E7874}"/>
              </a:ext>
            </a:extLst>
          </p:cNvPr>
          <p:cNvPicPr>
            <a:picLocks noChangeAspect="1"/>
          </p:cNvPicPr>
          <p:nvPr/>
        </p:nvPicPr>
        <p:blipFill>
          <a:blip r:embed="rId2"/>
          <a:stretch>
            <a:fillRect/>
          </a:stretch>
        </p:blipFill>
        <p:spPr>
          <a:xfrm>
            <a:off x="2438400" y="1737360"/>
            <a:ext cx="7665310" cy="4498120"/>
          </a:xfrm>
          <a:prstGeom prst="rect">
            <a:avLst/>
          </a:prstGeom>
        </p:spPr>
      </p:pic>
    </p:spTree>
    <p:extLst>
      <p:ext uri="{BB962C8B-B14F-4D97-AF65-F5344CB8AC3E}">
        <p14:creationId xmlns:p14="http://schemas.microsoft.com/office/powerpoint/2010/main" val="4001973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students are </a:t>
            </a:r>
            <a:br>
              <a:rPr lang="en-GB" dirty="0"/>
            </a:br>
            <a:r>
              <a:rPr lang="en-GB" dirty="0"/>
              <a:t>learning</a:t>
            </a:r>
          </a:p>
        </p:txBody>
      </p:sp>
      <p:sp>
        <p:nvSpPr>
          <p:cNvPr id="4" name="Footer Placeholder 3"/>
          <p:cNvSpPr>
            <a:spLocks noGrp="1"/>
          </p:cNvSpPr>
          <p:nvPr>
            <p:ph type="ftr" sz="quarter" idx="11"/>
          </p:nvPr>
        </p:nvSpPr>
        <p:spPr/>
        <p:txBody>
          <a:bodyPr/>
          <a:lstStyle/>
          <a:p>
            <a:r>
              <a:rPr lang="en-GB" dirty="0"/>
              <a:t>Achieving Success, Valuing Others</a:t>
            </a:r>
          </a:p>
        </p:txBody>
      </p:sp>
      <p:pic>
        <p:nvPicPr>
          <p:cNvPr id="5" name="Picture 4">
            <a:extLst>
              <a:ext uri="{FF2B5EF4-FFF2-40B4-BE49-F238E27FC236}">
                <a16:creationId xmlns:a16="http://schemas.microsoft.com/office/drawing/2014/main" id="{8E3F7155-E704-E805-39F6-014A9D996234}"/>
              </a:ext>
            </a:extLst>
          </p:cNvPr>
          <p:cNvPicPr>
            <a:picLocks noChangeAspect="1"/>
          </p:cNvPicPr>
          <p:nvPr/>
        </p:nvPicPr>
        <p:blipFill>
          <a:blip r:embed="rId2"/>
          <a:stretch>
            <a:fillRect/>
          </a:stretch>
        </p:blipFill>
        <p:spPr>
          <a:xfrm>
            <a:off x="3396030" y="1781756"/>
            <a:ext cx="5346754" cy="4463086"/>
          </a:xfrm>
          <a:prstGeom prst="rect">
            <a:avLst/>
          </a:prstGeom>
        </p:spPr>
      </p:pic>
    </p:spTree>
    <p:extLst>
      <p:ext uri="{BB962C8B-B14F-4D97-AF65-F5344CB8AC3E}">
        <p14:creationId xmlns:p14="http://schemas.microsoft.com/office/powerpoint/2010/main" val="392691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does a typical </a:t>
            </a:r>
            <a:br>
              <a:rPr lang="en-GB" dirty="0"/>
            </a:br>
            <a:r>
              <a:rPr lang="en-GB" dirty="0"/>
              <a:t>lesson look like</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107330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2" descr="N:\New HHS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24568" y="60586"/>
            <a:ext cx="2532987" cy="158452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N:\New HHS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470" y="60586"/>
            <a:ext cx="2532987" cy="15845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06530" y="414308"/>
            <a:ext cx="2902019" cy="954107"/>
          </a:xfrm>
          <a:prstGeom prst="rect">
            <a:avLst/>
          </a:prstGeom>
          <a:solidFill>
            <a:schemeClr val="bg1"/>
          </a:solidFill>
          <a:ln w="25400">
            <a:solidFill>
              <a:srgbClr val="92D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Classroom Expectations</a:t>
            </a:r>
          </a:p>
        </p:txBody>
      </p:sp>
      <p:sp>
        <p:nvSpPr>
          <p:cNvPr id="7" name="TextBox 6"/>
          <p:cNvSpPr txBox="1"/>
          <p:nvPr/>
        </p:nvSpPr>
        <p:spPr>
          <a:xfrm>
            <a:off x="1097789" y="5986190"/>
            <a:ext cx="10049070" cy="523220"/>
          </a:xfrm>
          <a:prstGeom prst="rect">
            <a:avLst/>
          </a:prstGeom>
          <a:solidFill>
            <a:schemeClr val="bg1"/>
          </a:solidFill>
          <a:ln w="25400">
            <a:solidFill>
              <a:srgbClr val="92D05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Achieving Success by Valuing Others</a:t>
            </a:r>
          </a:p>
        </p:txBody>
      </p:sp>
      <p:sp>
        <p:nvSpPr>
          <p:cNvPr id="14" name="Rectangle 13"/>
          <p:cNvSpPr/>
          <p:nvPr/>
        </p:nvSpPr>
        <p:spPr>
          <a:xfrm>
            <a:off x="405228" y="1671592"/>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TextBox 22"/>
          <p:cNvSpPr txBox="1"/>
          <p:nvPr/>
        </p:nvSpPr>
        <p:spPr>
          <a:xfrm>
            <a:off x="500179" y="2334581"/>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Establish routines for behaviour and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high expectations</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for a positive learning environment</a:t>
            </a:r>
          </a:p>
        </p:txBody>
      </p:sp>
      <p:grpSp>
        <p:nvGrpSpPr>
          <p:cNvPr id="27" name="Group 26"/>
          <p:cNvGrpSpPr/>
          <p:nvPr/>
        </p:nvGrpSpPr>
        <p:grpSpPr>
          <a:xfrm>
            <a:off x="1418142" y="1791494"/>
            <a:ext cx="527236" cy="404275"/>
            <a:chOff x="1418142" y="1791494"/>
            <a:chExt cx="527236" cy="404275"/>
          </a:xfrm>
        </p:grpSpPr>
        <p:sp>
          <p:nvSpPr>
            <p:cNvPr id="25" name="Oval 24"/>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TextBox 23"/>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1</a:t>
              </a:r>
            </a:p>
          </p:txBody>
        </p:sp>
      </p:grpSp>
      <p:sp>
        <p:nvSpPr>
          <p:cNvPr id="26" name="Rectangle 25"/>
          <p:cNvSpPr/>
          <p:nvPr/>
        </p:nvSpPr>
        <p:spPr>
          <a:xfrm>
            <a:off x="3332802" y="1700776"/>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27"/>
          <p:cNvGrpSpPr/>
          <p:nvPr/>
        </p:nvGrpSpPr>
        <p:grpSpPr>
          <a:xfrm>
            <a:off x="4366949" y="1839886"/>
            <a:ext cx="527236" cy="404275"/>
            <a:chOff x="1418142" y="1791494"/>
            <a:chExt cx="527236" cy="404275"/>
          </a:xfrm>
        </p:grpSpPr>
        <p:sp>
          <p:nvSpPr>
            <p:cNvPr id="29" name="Oval 28"/>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2</a:t>
              </a:r>
            </a:p>
          </p:txBody>
        </p:sp>
      </p:grpSp>
      <p:grpSp>
        <p:nvGrpSpPr>
          <p:cNvPr id="31" name="Group 30"/>
          <p:cNvGrpSpPr/>
          <p:nvPr/>
        </p:nvGrpSpPr>
        <p:grpSpPr>
          <a:xfrm>
            <a:off x="7305358" y="1839886"/>
            <a:ext cx="527236" cy="404275"/>
            <a:chOff x="1418142" y="1791494"/>
            <a:chExt cx="527236" cy="404275"/>
          </a:xfrm>
        </p:grpSpPr>
        <p:sp>
          <p:nvSpPr>
            <p:cNvPr id="32" name="Oval 31"/>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TextBox 32"/>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3</a:t>
              </a:r>
            </a:p>
          </p:txBody>
        </p:sp>
      </p:grpSp>
      <p:grpSp>
        <p:nvGrpSpPr>
          <p:cNvPr id="34" name="Group 33"/>
          <p:cNvGrpSpPr/>
          <p:nvPr/>
        </p:nvGrpSpPr>
        <p:grpSpPr>
          <a:xfrm>
            <a:off x="10205750" y="1818150"/>
            <a:ext cx="527236" cy="404275"/>
            <a:chOff x="1418142" y="1791494"/>
            <a:chExt cx="527236" cy="404275"/>
          </a:xfrm>
        </p:grpSpPr>
        <p:sp>
          <p:nvSpPr>
            <p:cNvPr id="35" name="Oval 34"/>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4</a:t>
              </a:r>
            </a:p>
          </p:txBody>
        </p:sp>
      </p:grpSp>
      <p:grpSp>
        <p:nvGrpSpPr>
          <p:cNvPr id="37" name="Group 36"/>
          <p:cNvGrpSpPr/>
          <p:nvPr/>
        </p:nvGrpSpPr>
        <p:grpSpPr>
          <a:xfrm>
            <a:off x="1413456" y="3981120"/>
            <a:ext cx="527236" cy="404275"/>
            <a:chOff x="1418142" y="1791494"/>
            <a:chExt cx="527236" cy="404275"/>
          </a:xfrm>
        </p:grpSpPr>
        <p:sp>
          <p:nvSpPr>
            <p:cNvPr id="38" name="Oval 37"/>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5</a:t>
              </a:r>
            </a:p>
          </p:txBody>
        </p:sp>
      </p:grpSp>
      <p:grpSp>
        <p:nvGrpSpPr>
          <p:cNvPr id="40" name="Group 39"/>
          <p:cNvGrpSpPr/>
          <p:nvPr/>
        </p:nvGrpSpPr>
        <p:grpSpPr>
          <a:xfrm>
            <a:off x="4345616" y="3979512"/>
            <a:ext cx="527236" cy="404275"/>
            <a:chOff x="1418142" y="1791494"/>
            <a:chExt cx="527236" cy="404275"/>
          </a:xfrm>
        </p:grpSpPr>
        <p:sp>
          <p:nvSpPr>
            <p:cNvPr id="41" name="Oval 40"/>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6</a:t>
              </a:r>
            </a:p>
          </p:txBody>
        </p:sp>
      </p:grpSp>
      <p:grpSp>
        <p:nvGrpSpPr>
          <p:cNvPr id="43" name="Group 42"/>
          <p:cNvGrpSpPr/>
          <p:nvPr/>
        </p:nvGrpSpPr>
        <p:grpSpPr>
          <a:xfrm>
            <a:off x="7286350" y="3957776"/>
            <a:ext cx="527236" cy="404275"/>
            <a:chOff x="1418142" y="1791494"/>
            <a:chExt cx="527236" cy="404275"/>
          </a:xfrm>
        </p:grpSpPr>
        <p:sp>
          <p:nvSpPr>
            <p:cNvPr id="44" name="Oval 43"/>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TextBox 44"/>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7</a:t>
              </a:r>
            </a:p>
          </p:txBody>
        </p:sp>
      </p:grpSp>
      <p:grpSp>
        <p:nvGrpSpPr>
          <p:cNvPr id="46" name="Group 45"/>
          <p:cNvGrpSpPr/>
          <p:nvPr/>
        </p:nvGrpSpPr>
        <p:grpSpPr>
          <a:xfrm>
            <a:off x="10201064" y="3979512"/>
            <a:ext cx="527236" cy="404275"/>
            <a:chOff x="1418142" y="1791494"/>
            <a:chExt cx="527236" cy="404275"/>
          </a:xfrm>
        </p:grpSpPr>
        <p:sp>
          <p:nvSpPr>
            <p:cNvPr id="47" name="Oval 46"/>
            <p:cNvSpPr/>
            <p:nvPr/>
          </p:nvSpPr>
          <p:spPr>
            <a:xfrm>
              <a:off x="1418142" y="1791494"/>
              <a:ext cx="522550" cy="4042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TextBox 47"/>
            <p:cNvSpPr txBox="1"/>
            <p:nvPr/>
          </p:nvSpPr>
          <p:spPr>
            <a:xfrm>
              <a:off x="1488178" y="1791494"/>
              <a:ext cx="457200" cy="38253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8</a:t>
              </a:r>
            </a:p>
          </p:txBody>
        </p:sp>
      </p:grpSp>
      <p:sp>
        <p:nvSpPr>
          <p:cNvPr id="49" name="TextBox 48"/>
          <p:cNvSpPr txBox="1"/>
          <p:nvPr/>
        </p:nvSpPr>
        <p:spPr>
          <a:xfrm>
            <a:off x="3403088" y="2427822"/>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Use a trauma informed approach to build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positive relationships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founded on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mutual trust and respect</a:t>
            </a:r>
          </a:p>
        </p:txBody>
      </p:sp>
      <p:sp>
        <p:nvSpPr>
          <p:cNvPr id="50" name="Rectangle 49"/>
          <p:cNvSpPr/>
          <p:nvPr/>
        </p:nvSpPr>
        <p:spPr>
          <a:xfrm>
            <a:off x="6267019" y="1679540"/>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TextBox 50"/>
          <p:cNvSpPr txBox="1"/>
          <p:nvPr/>
        </p:nvSpPr>
        <p:spPr>
          <a:xfrm>
            <a:off x="6414340" y="2301789"/>
            <a:ext cx="2379307"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Share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learning intentions</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and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success criteria</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and use these effectively to assess students’ understanding</a:t>
            </a:r>
          </a:p>
        </p:txBody>
      </p:sp>
      <p:sp>
        <p:nvSpPr>
          <p:cNvPr id="52" name="TextBox 51"/>
          <p:cNvSpPr txBox="1"/>
          <p:nvPr/>
        </p:nvSpPr>
        <p:spPr>
          <a:xfrm>
            <a:off x="534937" y="4642873"/>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Immediately engage students with an effective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recall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of knowledge and/or skills activity</a:t>
            </a:r>
          </a:p>
        </p:txBody>
      </p:sp>
      <p:sp>
        <p:nvSpPr>
          <p:cNvPr id="53" name="Rectangle 52"/>
          <p:cNvSpPr/>
          <p:nvPr/>
        </p:nvSpPr>
        <p:spPr>
          <a:xfrm>
            <a:off x="9169755" y="1693078"/>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p:cNvSpPr/>
          <p:nvPr/>
        </p:nvSpPr>
        <p:spPr>
          <a:xfrm>
            <a:off x="398176" y="3846714"/>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TextBox 54"/>
          <p:cNvSpPr txBox="1"/>
          <p:nvPr/>
        </p:nvSpPr>
        <p:spPr>
          <a:xfrm>
            <a:off x="6318896" y="4551015"/>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Incorporate activities to develop students’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vocabulary</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disciplinary</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reading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and</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oracy</a:t>
            </a:r>
          </a:p>
        </p:txBody>
      </p:sp>
      <p:sp>
        <p:nvSpPr>
          <p:cNvPr id="56" name="TextBox 55"/>
          <p:cNvSpPr txBox="1"/>
          <p:nvPr/>
        </p:nvSpPr>
        <p:spPr>
          <a:xfrm>
            <a:off x="3462319" y="4574509"/>
            <a:ext cx="237930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Use a variety of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engaging and challenging tasks</a:t>
            </a:r>
            <a:endPar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7" name="TextBox 56"/>
          <p:cNvSpPr txBox="1"/>
          <p:nvPr/>
        </p:nvSpPr>
        <p:spPr>
          <a:xfrm>
            <a:off x="9235835" y="2398547"/>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Support students to maintain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consistently high standards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of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quality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and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presentation </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of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work</a:t>
            </a:r>
            <a:endPar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8" name="TextBox 57"/>
          <p:cNvSpPr txBox="1"/>
          <p:nvPr/>
        </p:nvSpPr>
        <p:spPr>
          <a:xfrm>
            <a:off x="9244244" y="4584493"/>
            <a:ext cx="2379307"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Provide effective regular formative and summative </a:t>
            </a:r>
            <a:r>
              <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r>
              <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and provide time for student response</a:t>
            </a:r>
          </a:p>
        </p:txBody>
      </p:sp>
      <p:sp>
        <p:nvSpPr>
          <p:cNvPr id="59" name="Rectangle 58"/>
          <p:cNvSpPr/>
          <p:nvPr/>
        </p:nvSpPr>
        <p:spPr>
          <a:xfrm>
            <a:off x="3332802" y="3870445"/>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Rectangle 59"/>
          <p:cNvSpPr/>
          <p:nvPr/>
        </p:nvSpPr>
        <p:spPr>
          <a:xfrm>
            <a:off x="6288523" y="3850561"/>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Rectangle 60"/>
          <p:cNvSpPr/>
          <p:nvPr/>
        </p:nvSpPr>
        <p:spPr>
          <a:xfrm>
            <a:off x="9132746" y="3844386"/>
            <a:ext cx="2599227" cy="1986008"/>
          </a:xfrm>
          <a:prstGeom prst="rect">
            <a:avLst/>
          </a:prstGeom>
          <a:noFill/>
          <a:ln w="254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p:cNvSpPr/>
          <p:nvPr/>
        </p:nvSpPr>
        <p:spPr>
          <a:xfrm>
            <a:off x="116378" y="108065"/>
            <a:ext cx="11895513" cy="6600306"/>
          </a:xfrm>
          <a:prstGeom prst="rect">
            <a:avLst/>
          </a:prstGeom>
          <a:noFill/>
          <a:ln w="3810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2" name="Picture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2883" y="180620"/>
            <a:ext cx="1635503" cy="1364749"/>
          </a:xfrm>
          <a:prstGeom prst="rect">
            <a:avLst/>
          </a:prstGeom>
        </p:spPr>
      </p:pic>
      <p:pic>
        <p:nvPicPr>
          <p:cNvPr id="63" name="Picture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4737" y="182111"/>
            <a:ext cx="1635503" cy="1364749"/>
          </a:xfrm>
          <a:prstGeom prst="rect">
            <a:avLst/>
          </a:prstGeom>
        </p:spPr>
      </p:pic>
    </p:spTree>
    <p:extLst>
      <p:ext uri="{BB962C8B-B14F-4D97-AF65-F5344CB8AC3E}">
        <p14:creationId xmlns:p14="http://schemas.microsoft.com/office/powerpoint/2010/main" val="461032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How students receive feedback</a:t>
            </a:r>
          </a:p>
        </p:txBody>
      </p:sp>
      <p:sp>
        <p:nvSpPr>
          <p:cNvPr id="3" name="Content Placeholder 2"/>
          <p:cNvSpPr>
            <a:spLocks noGrp="1"/>
          </p:cNvSpPr>
          <p:nvPr>
            <p:ph idx="1"/>
          </p:nvPr>
        </p:nvSpPr>
        <p:spPr/>
        <p:txBody>
          <a:bodyPr>
            <a:normAutofit/>
          </a:bodyPr>
          <a:lstStyle/>
          <a:p>
            <a:r>
              <a:rPr lang="en-GB" sz="2400" dirty="0"/>
              <a:t>Verbal feedback – each lesson</a:t>
            </a:r>
          </a:p>
          <a:p>
            <a:endParaRPr lang="en-GB" sz="2400" dirty="0"/>
          </a:p>
          <a:p>
            <a:r>
              <a:rPr lang="en-GB" sz="2400" dirty="0"/>
              <a:t>Written feedback – at least once per half term on a significant piece of work a ‘core task’</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2793532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Homework and independent study</a:t>
            </a:r>
          </a:p>
        </p:txBody>
      </p:sp>
      <p:sp>
        <p:nvSpPr>
          <p:cNvPr id="4" name="Footer Placeholder 3"/>
          <p:cNvSpPr>
            <a:spLocks noGrp="1"/>
          </p:cNvSpPr>
          <p:nvPr>
            <p:ph type="ftr" sz="quarter" idx="11"/>
          </p:nvPr>
        </p:nvSpPr>
        <p:spPr/>
        <p:txBody>
          <a:bodyPr/>
          <a:lstStyle/>
          <a:p>
            <a:r>
              <a:rPr lang="en-GB" dirty="0"/>
              <a:t>Achieving Success, Valuing Others</a:t>
            </a:r>
          </a:p>
        </p:txBody>
      </p:sp>
      <p:graphicFrame>
        <p:nvGraphicFramePr>
          <p:cNvPr id="6" name="Table 5"/>
          <p:cNvGraphicFramePr>
            <a:graphicFrameLocks noGrp="1"/>
          </p:cNvGraphicFramePr>
          <p:nvPr>
            <p:extLst>
              <p:ext uri="{D42A27DB-BD31-4B8C-83A1-F6EECF244321}">
                <p14:modId xmlns:p14="http://schemas.microsoft.com/office/powerpoint/2010/main" val="4153641876"/>
              </p:ext>
            </p:extLst>
          </p:nvPr>
        </p:nvGraphicFramePr>
        <p:xfrm>
          <a:off x="3319583" y="1846263"/>
          <a:ext cx="5613160" cy="4022725"/>
        </p:xfrm>
        <a:graphic>
          <a:graphicData uri="http://schemas.openxmlformats.org/drawingml/2006/table">
            <a:tbl>
              <a:tblPr firstRow="1" firstCol="1" bandRow="1"/>
              <a:tblGrid>
                <a:gridCol w="1403290">
                  <a:extLst>
                    <a:ext uri="{9D8B030D-6E8A-4147-A177-3AD203B41FA5}">
                      <a16:colId xmlns:a16="http://schemas.microsoft.com/office/drawing/2014/main" val="1255581717"/>
                    </a:ext>
                  </a:extLst>
                </a:gridCol>
                <a:gridCol w="1403290">
                  <a:extLst>
                    <a:ext uri="{9D8B030D-6E8A-4147-A177-3AD203B41FA5}">
                      <a16:colId xmlns:a16="http://schemas.microsoft.com/office/drawing/2014/main" val="3265349959"/>
                    </a:ext>
                  </a:extLst>
                </a:gridCol>
                <a:gridCol w="1403290">
                  <a:extLst>
                    <a:ext uri="{9D8B030D-6E8A-4147-A177-3AD203B41FA5}">
                      <a16:colId xmlns:a16="http://schemas.microsoft.com/office/drawing/2014/main" val="1555529984"/>
                    </a:ext>
                  </a:extLst>
                </a:gridCol>
                <a:gridCol w="1403290">
                  <a:extLst>
                    <a:ext uri="{9D8B030D-6E8A-4147-A177-3AD203B41FA5}">
                      <a16:colId xmlns:a16="http://schemas.microsoft.com/office/drawing/2014/main" val="2630895365"/>
                    </a:ext>
                  </a:extLst>
                </a:gridCol>
              </a:tblGrid>
              <a:tr h="160909">
                <a:tc>
                  <a:txBody>
                    <a:bodyPr/>
                    <a:lstStyle/>
                    <a:p>
                      <a:pPr>
                        <a:lnSpc>
                          <a:spcPct val="115000"/>
                        </a:lnSpc>
                        <a:spcAft>
                          <a:spcPts val="0"/>
                        </a:spcAft>
                      </a:pPr>
                      <a:r>
                        <a:rPr lang="en-GB" sz="900" b="1">
                          <a:effectLst/>
                          <a:latin typeface="Verdana" panose="020B0604030504040204" pitchFamily="34" charset="0"/>
                          <a:ea typeface="Calibri" panose="020F0502020204030204" pitchFamily="34" charset="0"/>
                          <a:cs typeface="Times New Roman" panose="02020603050405020304" pitchFamily="18" charset="0"/>
                        </a:rPr>
                        <a:t>Department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b="1">
                          <a:effectLst/>
                          <a:latin typeface="Verdana" panose="020B0604030504040204" pitchFamily="34" charset="0"/>
                          <a:ea typeface="Calibri" panose="020F0502020204030204" pitchFamily="34" charset="0"/>
                          <a:cs typeface="Times New Roman" panose="02020603050405020304" pitchFamily="18" charset="0"/>
                        </a:rPr>
                        <a:t>KS3 Expectations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b="1">
                          <a:effectLst/>
                          <a:latin typeface="Verdana" panose="020B0604030504040204" pitchFamily="34" charset="0"/>
                          <a:ea typeface="Calibri" panose="020F0502020204030204" pitchFamily="34" charset="0"/>
                          <a:cs typeface="Times New Roman" panose="02020603050405020304" pitchFamily="18" charset="0"/>
                        </a:rPr>
                        <a:t>KS4 Expectations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900" b="1">
                          <a:effectLst/>
                          <a:latin typeface="Verdana" panose="020B0604030504040204" pitchFamily="34" charset="0"/>
                          <a:ea typeface="Calibri" panose="020F0502020204030204" pitchFamily="34" charset="0"/>
                          <a:cs typeface="Times New Roman" panose="02020603050405020304" pitchFamily="18" charset="0"/>
                        </a:rPr>
                        <a:t>KS5 Expectations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2249093"/>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English &amp; Media</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30-60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a:effectLst/>
                          <a:latin typeface="Verdana" panose="020B0604030504040204" pitchFamily="34" charset="0"/>
                          <a:ea typeface="Calibri" panose="020F0502020204030204" pitchFamily="34" charset="0"/>
                          <a:cs typeface="Times New Roman" panose="02020603050405020304" pitchFamily="18" charset="0"/>
                        </a:rPr>
                        <a:t>60-120 mins per week</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Students are expected to spend one hour on independent learning for every hour of lessons taught.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6345250"/>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Maths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30-60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a:effectLst/>
                          <a:latin typeface="Verdana" panose="020B0604030504040204" pitchFamily="34" charset="0"/>
                          <a:ea typeface="Calibri" panose="020F0502020204030204" pitchFamily="34" charset="0"/>
                          <a:cs typeface="Times New Roman" panose="02020603050405020304" pitchFamily="18" charset="0"/>
                        </a:rPr>
                        <a:t>60-120 mins per week</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716734724"/>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Science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30-60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2363397666"/>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MFL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20-30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1095949"/>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Geography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60-120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14405434"/>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History &amp; Politics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60-120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275697961"/>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Art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393555085"/>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Business, Computing and Economics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94295812"/>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Performing Arts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4073504706"/>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P.E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1415672897"/>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Social Sciences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30 mins per week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2931134440"/>
                  </a:ext>
                </a:extLst>
              </a:tr>
              <a:tr h="321818">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Technology</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effectLst/>
                          <a:latin typeface="Verdana" panose="020B0604030504040204" pitchFamily="34" charset="0"/>
                          <a:ea typeface="Calibri" panose="020F0502020204030204" pitchFamily="34" charset="0"/>
                          <a:cs typeface="Times New Roman" panose="02020603050405020304" pitchFamily="18" charset="0"/>
                        </a:rPr>
                        <a:t>60 mins per half term</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a:effectLst/>
                          <a:latin typeface="Verdana" panose="020B0604030504040204" pitchFamily="34" charset="0"/>
                          <a:ea typeface="Calibri" panose="020F0502020204030204" pitchFamily="34" charset="0"/>
                          <a:cs typeface="Times New Roman" panose="02020603050405020304" pitchFamily="18" charset="0"/>
                        </a:rPr>
                        <a:t>30 </a:t>
                      </a:r>
                      <a:r>
                        <a:rPr lang="en-GB" sz="900" dirty="0" err="1">
                          <a:effectLst/>
                          <a:latin typeface="Verdana" panose="020B0604030504040204" pitchFamily="34" charset="0"/>
                          <a:ea typeface="Calibri" panose="020F0502020204030204" pitchFamily="34" charset="0"/>
                          <a:cs typeface="Times New Roman" panose="02020603050405020304" pitchFamily="18" charset="0"/>
                        </a:rPr>
                        <a:t>mins</a:t>
                      </a:r>
                      <a:r>
                        <a:rPr lang="en-GB" sz="900" dirty="0">
                          <a:effectLst/>
                          <a:latin typeface="Verdana" panose="020B0604030504040204" pitchFamily="34" charset="0"/>
                          <a:ea typeface="Calibri" panose="020F0502020204030204" pitchFamily="34" charset="0"/>
                          <a:cs typeface="Times New Roman" panose="02020603050405020304" pitchFamily="18" charset="0"/>
                        </a:rPr>
                        <a:t> per week</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964" marR="629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2285728743"/>
                  </a:ext>
                </a:extLst>
              </a:tr>
            </a:tbl>
          </a:graphicData>
        </a:graphic>
      </p:graphicFrame>
    </p:spTree>
    <p:extLst>
      <p:ext uri="{BB962C8B-B14F-4D97-AF65-F5344CB8AC3E}">
        <p14:creationId xmlns:p14="http://schemas.microsoft.com/office/powerpoint/2010/main" val="1469768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Homework and independent study</a:t>
            </a:r>
          </a:p>
        </p:txBody>
      </p:sp>
      <p:sp>
        <p:nvSpPr>
          <p:cNvPr id="4" name="Footer Placeholder 3"/>
          <p:cNvSpPr>
            <a:spLocks noGrp="1"/>
          </p:cNvSpPr>
          <p:nvPr>
            <p:ph type="ftr" sz="quarter" idx="11"/>
          </p:nvPr>
        </p:nvSpPr>
        <p:spPr/>
        <p:txBody>
          <a:bodyPr/>
          <a:lstStyle/>
          <a:p>
            <a:r>
              <a:rPr lang="en-GB" dirty="0"/>
              <a:t>Achieving Success, Valuing Others</a:t>
            </a:r>
          </a:p>
        </p:txBody>
      </p:sp>
      <p:pic>
        <p:nvPicPr>
          <p:cNvPr id="5" name="Content Placeholder 4"/>
          <p:cNvPicPr>
            <a:picLocks noGrp="1" noChangeAspect="1"/>
          </p:cNvPicPr>
          <p:nvPr>
            <p:ph idx="1"/>
          </p:nvPr>
        </p:nvPicPr>
        <p:blipFill>
          <a:blip r:embed="rId2"/>
          <a:stretch>
            <a:fillRect/>
          </a:stretch>
        </p:blipFill>
        <p:spPr>
          <a:xfrm>
            <a:off x="3111580" y="1829638"/>
            <a:ext cx="6032420" cy="4322908"/>
          </a:xfrm>
          <a:prstGeom prst="rect">
            <a:avLst/>
          </a:prstGeom>
        </p:spPr>
      </p:pic>
    </p:spTree>
    <p:extLst>
      <p:ext uri="{BB962C8B-B14F-4D97-AF65-F5344CB8AC3E}">
        <p14:creationId xmlns:p14="http://schemas.microsoft.com/office/powerpoint/2010/main" val="3258543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38B0-2A8D-2E12-12E4-E4039FFF8C4A}"/>
              </a:ext>
            </a:extLst>
          </p:cNvPr>
          <p:cNvSpPr>
            <a:spLocks noGrp="1"/>
          </p:cNvSpPr>
          <p:nvPr>
            <p:ph type="title"/>
          </p:nvPr>
        </p:nvSpPr>
        <p:spPr/>
        <p:txBody>
          <a:bodyPr/>
          <a:lstStyle/>
          <a:p>
            <a:r>
              <a:rPr lang="en-GB" dirty="0"/>
              <a:t>Core Subject Support</a:t>
            </a:r>
          </a:p>
        </p:txBody>
      </p:sp>
      <p:sp>
        <p:nvSpPr>
          <p:cNvPr id="3" name="Content Placeholder 2">
            <a:extLst>
              <a:ext uri="{FF2B5EF4-FFF2-40B4-BE49-F238E27FC236}">
                <a16:creationId xmlns:a16="http://schemas.microsoft.com/office/drawing/2014/main" id="{DEA66F8D-7934-B76A-8C84-E62CD26D7A43}"/>
              </a:ext>
            </a:extLst>
          </p:cNvPr>
          <p:cNvSpPr>
            <a:spLocks noGrp="1"/>
          </p:cNvSpPr>
          <p:nvPr>
            <p:ph idx="1"/>
          </p:nvPr>
        </p:nvSpPr>
        <p:spPr/>
        <p:txBody>
          <a:bodyPr>
            <a:normAutofit/>
          </a:bodyPr>
          <a:lstStyle/>
          <a:p>
            <a:pPr>
              <a:buFont typeface="Wingdings" panose="05000000000000000000" pitchFamily="2" charset="2"/>
              <a:buChar char="Ø"/>
            </a:pPr>
            <a:r>
              <a:rPr lang="en-GB" sz="2400" dirty="0"/>
              <a:t> Achieving at least a Standard Pass (Grade 4) in English, Maths and Science is a requirement for most post-16 colleges, apprenticeships and employment.</a:t>
            </a:r>
          </a:p>
          <a:p>
            <a:pPr>
              <a:buFont typeface="Wingdings" panose="05000000000000000000" pitchFamily="2" charset="2"/>
              <a:buChar char="Ø"/>
            </a:pPr>
            <a:r>
              <a:rPr lang="en-GB" sz="2400" dirty="0"/>
              <a:t> Students spend the majority of their curriculum time devoted to studying these subjects.</a:t>
            </a:r>
          </a:p>
          <a:p>
            <a:pPr>
              <a:buFont typeface="Wingdings" panose="05000000000000000000" pitchFamily="2" charset="2"/>
              <a:buChar char="Ø"/>
            </a:pPr>
            <a:r>
              <a:rPr lang="en-GB" sz="2400" dirty="0"/>
              <a:t> Important to prioritise their independent study</a:t>
            </a:r>
          </a:p>
          <a:p>
            <a:pPr>
              <a:buFont typeface="Wingdings" panose="05000000000000000000" pitchFamily="2" charset="2"/>
              <a:buChar char="Ø"/>
            </a:pPr>
            <a:r>
              <a:rPr lang="en-GB" sz="2400" dirty="0"/>
              <a:t> As a school we support by prioritising our interventions and support in these areas.</a:t>
            </a:r>
          </a:p>
          <a:p>
            <a:endParaRPr lang="en-GB" sz="2400" dirty="0"/>
          </a:p>
        </p:txBody>
      </p:sp>
      <p:sp>
        <p:nvSpPr>
          <p:cNvPr id="4" name="Footer Placeholder 3">
            <a:extLst>
              <a:ext uri="{FF2B5EF4-FFF2-40B4-BE49-F238E27FC236}">
                <a16:creationId xmlns:a16="http://schemas.microsoft.com/office/drawing/2014/main" id="{6842611C-9493-7B7B-C27B-1B892D0CA91A}"/>
              </a:ext>
            </a:extLst>
          </p:cNvPr>
          <p:cNvSpPr>
            <a:spLocks noGrp="1"/>
          </p:cNvSpPr>
          <p:nvPr>
            <p:ph type="ftr" sz="quarter" idx="11"/>
          </p:nvPr>
        </p:nvSpPr>
        <p:spPr/>
        <p:txBody>
          <a:bodyPr/>
          <a:lstStyle/>
          <a:p>
            <a:r>
              <a:rPr lang="en-GB"/>
              <a:t>Achieving Success, Valuing Others</a:t>
            </a:r>
            <a:endParaRPr lang="en-GB" dirty="0"/>
          </a:p>
        </p:txBody>
      </p:sp>
    </p:spTree>
    <p:extLst>
      <p:ext uri="{BB962C8B-B14F-4D97-AF65-F5344CB8AC3E}">
        <p14:creationId xmlns:p14="http://schemas.microsoft.com/office/powerpoint/2010/main" val="147258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6D31-3986-1727-D14B-89710A8C1F4F}"/>
              </a:ext>
            </a:extLst>
          </p:cNvPr>
          <p:cNvSpPr>
            <a:spLocks noGrp="1"/>
          </p:cNvSpPr>
          <p:nvPr>
            <p:ph type="title"/>
          </p:nvPr>
        </p:nvSpPr>
        <p:spPr/>
        <p:txBody>
          <a:bodyPr/>
          <a:lstStyle/>
          <a:p>
            <a:r>
              <a:rPr lang="en-GB" dirty="0"/>
              <a:t>GCSE English Language</a:t>
            </a:r>
          </a:p>
        </p:txBody>
      </p:sp>
      <p:sp>
        <p:nvSpPr>
          <p:cNvPr id="3" name="Content Placeholder 2">
            <a:extLst>
              <a:ext uri="{FF2B5EF4-FFF2-40B4-BE49-F238E27FC236}">
                <a16:creationId xmlns:a16="http://schemas.microsoft.com/office/drawing/2014/main" id="{6098BCAF-BB4C-AED7-8C86-F3D6730ED806}"/>
              </a:ext>
            </a:extLst>
          </p:cNvPr>
          <p:cNvSpPr>
            <a:spLocks noGrp="1"/>
          </p:cNvSpPr>
          <p:nvPr>
            <p:ph idx="1"/>
          </p:nvPr>
        </p:nvSpPr>
        <p:spPr/>
        <p:txBody>
          <a:bodyPr/>
          <a:lstStyle/>
          <a:p>
            <a:r>
              <a:rPr lang="en-GB" dirty="0"/>
              <a:t>We follow the </a:t>
            </a:r>
            <a:r>
              <a:rPr lang="en-GB" b="1" dirty="0" err="1"/>
              <a:t>Eduqas</a:t>
            </a:r>
            <a:r>
              <a:rPr lang="en-GB" dirty="0"/>
              <a:t> Examination Board specification.</a:t>
            </a:r>
          </a:p>
          <a:p>
            <a:r>
              <a:rPr lang="en-GB" dirty="0"/>
              <a:t>The aim of the course is to enable students to:</a:t>
            </a:r>
          </a:p>
          <a:p>
            <a:pPr>
              <a:buFont typeface="Wingdings" panose="05000000000000000000" pitchFamily="2" charset="2"/>
              <a:buChar char="Ø"/>
            </a:pPr>
            <a:r>
              <a:rPr lang="en-GB" dirty="0"/>
              <a:t>read a wide range of texts, fluently and with good understanding  </a:t>
            </a:r>
          </a:p>
          <a:p>
            <a:pPr>
              <a:buFont typeface="Wingdings" panose="05000000000000000000" pitchFamily="2" charset="2"/>
              <a:buChar char="Ø"/>
            </a:pPr>
            <a:r>
              <a:rPr lang="en-GB" dirty="0"/>
              <a:t>read critically, and use knowledge gained from wide reading to inform and improve their own writing </a:t>
            </a:r>
          </a:p>
          <a:p>
            <a:pPr>
              <a:buFont typeface="Wingdings" panose="05000000000000000000" pitchFamily="2" charset="2"/>
              <a:buChar char="Ø"/>
            </a:pPr>
            <a:r>
              <a:rPr lang="en-GB" dirty="0"/>
              <a:t>write effectively and coherently using Standard English appropriately  </a:t>
            </a:r>
          </a:p>
          <a:p>
            <a:pPr>
              <a:buFont typeface="Wingdings" panose="05000000000000000000" pitchFamily="2" charset="2"/>
              <a:buChar char="Ø"/>
            </a:pPr>
            <a:r>
              <a:rPr lang="en-GB" dirty="0"/>
              <a:t>use grammar correctly, punctuate and spell accurately  </a:t>
            </a:r>
          </a:p>
          <a:p>
            <a:pPr>
              <a:buFont typeface="Wingdings" panose="05000000000000000000" pitchFamily="2" charset="2"/>
              <a:buChar char="Ø"/>
            </a:pPr>
            <a:r>
              <a:rPr lang="en-GB" dirty="0"/>
              <a:t>use spoken Standard English effectively</a:t>
            </a:r>
          </a:p>
        </p:txBody>
      </p:sp>
      <p:sp>
        <p:nvSpPr>
          <p:cNvPr id="4" name="Footer Placeholder 3">
            <a:extLst>
              <a:ext uri="{FF2B5EF4-FFF2-40B4-BE49-F238E27FC236}">
                <a16:creationId xmlns:a16="http://schemas.microsoft.com/office/drawing/2014/main" id="{4E3B4C2F-B38F-E857-FADE-FCE237A5FAE5}"/>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213025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6D31-3986-1727-D14B-89710A8C1F4F}"/>
              </a:ext>
            </a:extLst>
          </p:cNvPr>
          <p:cNvSpPr>
            <a:spLocks noGrp="1"/>
          </p:cNvSpPr>
          <p:nvPr>
            <p:ph type="title"/>
          </p:nvPr>
        </p:nvSpPr>
        <p:spPr/>
        <p:txBody>
          <a:bodyPr/>
          <a:lstStyle/>
          <a:p>
            <a:r>
              <a:rPr lang="en-GB" dirty="0"/>
              <a:t>GCSE English Language</a:t>
            </a:r>
          </a:p>
        </p:txBody>
      </p:sp>
      <p:sp>
        <p:nvSpPr>
          <p:cNvPr id="3" name="Content Placeholder 2">
            <a:extLst>
              <a:ext uri="{FF2B5EF4-FFF2-40B4-BE49-F238E27FC236}">
                <a16:creationId xmlns:a16="http://schemas.microsoft.com/office/drawing/2014/main" id="{6098BCAF-BB4C-AED7-8C86-F3D6730ED806}"/>
              </a:ext>
            </a:extLst>
          </p:cNvPr>
          <p:cNvSpPr>
            <a:spLocks noGrp="1"/>
          </p:cNvSpPr>
          <p:nvPr>
            <p:ph idx="1"/>
          </p:nvPr>
        </p:nvSpPr>
        <p:spPr/>
        <p:txBody>
          <a:bodyPr>
            <a:normAutofit fontScale="92500" lnSpcReduction="10000"/>
          </a:bodyPr>
          <a:lstStyle/>
          <a:p>
            <a:r>
              <a:rPr lang="en-GB" dirty="0"/>
              <a:t>There are two examined components:</a:t>
            </a:r>
          </a:p>
          <a:p>
            <a:r>
              <a:rPr lang="en-GB" b="1" dirty="0"/>
              <a:t>Component 1: 20</a:t>
            </a:r>
            <a:r>
              <a:rPr lang="en-GB" b="1" baseline="30000" dirty="0"/>
              <a:t>th</a:t>
            </a:r>
            <a:r>
              <a:rPr lang="en-GB" b="1" dirty="0"/>
              <a:t> Century Literature Reading and Creative Prose Writing</a:t>
            </a:r>
          </a:p>
          <a:p>
            <a:r>
              <a:rPr lang="en-GB" dirty="0"/>
              <a:t>Worth 40% of the overall grade.  Exam is 1 hour 45 minutes. </a:t>
            </a:r>
          </a:p>
          <a:p>
            <a:r>
              <a:rPr lang="en-GB" b="1" dirty="0"/>
              <a:t>Component 2: 19</a:t>
            </a:r>
            <a:r>
              <a:rPr lang="en-GB" b="1" baseline="30000" dirty="0"/>
              <a:t>th</a:t>
            </a:r>
            <a:r>
              <a:rPr lang="en-GB" b="1" dirty="0"/>
              <a:t> and 21</a:t>
            </a:r>
            <a:r>
              <a:rPr lang="en-GB" b="1" baseline="30000" dirty="0"/>
              <a:t>st</a:t>
            </a:r>
            <a:r>
              <a:rPr lang="en-GB" b="1" dirty="0"/>
              <a:t> Century Non- Fiction Reading and Transactional Writing</a:t>
            </a:r>
          </a:p>
          <a:p>
            <a:r>
              <a:rPr lang="en-GB" dirty="0"/>
              <a:t>Worth 60% of the overall grade.  Exam is 2 hours.</a:t>
            </a:r>
          </a:p>
          <a:p>
            <a:r>
              <a:rPr lang="en-GB" dirty="0"/>
              <a:t>Each component has a reading and a writing section.  In the writing section students will be assessed on their spelling, punctuation and grammar.</a:t>
            </a:r>
          </a:p>
          <a:p>
            <a:r>
              <a:rPr lang="en-GB" dirty="0"/>
              <a:t>Students will also complete a </a:t>
            </a:r>
            <a:r>
              <a:rPr lang="en-GB" b="1" dirty="0"/>
              <a:t>spoken endorsement </a:t>
            </a:r>
            <a:r>
              <a:rPr lang="en-GB" dirty="0"/>
              <a:t>which will assess their speaking and listening skills.  Students will be awarded a pass, merit or distinction and this will be reported on their examination certificate.</a:t>
            </a:r>
          </a:p>
        </p:txBody>
      </p:sp>
      <p:sp>
        <p:nvSpPr>
          <p:cNvPr id="4" name="Footer Placeholder 3">
            <a:extLst>
              <a:ext uri="{FF2B5EF4-FFF2-40B4-BE49-F238E27FC236}">
                <a16:creationId xmlns:a16="http://schemas.microsoft.com/office/drawing/2014/main" id="{4E3B4C2F-B38F-E857-FADE-FCE237A5FAE5}"/>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2305596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6D31-3986-1727-D14B-89710A8C1F4F}"/>
              </a:ext>
            </a:extLst>
          </p:cNvPr>
          <p:cNvSpPr>
            <a:spLocks noGrp="1"/>
          </p:cNvSpPr>
          <p:nvPr>
            <p:ph type="title"/>
          </p:nvPr>
        </p:nvSpPr>
        <p:spPr/>
        <p:txBody>
          <a:bodyPr/>
          <a:lstStyle/>
          <a:p>
            <a:r>
              <a:rPr lang="en-GB" dirty="0"/>
              <a:t>GCSE English Language</a:t>
            </a:r>
          </a:p>
        </p:txBody>
      </p:sp>
      <p:sp>
        <p:nvSpPr>
          <p:cNvPr id="3" name="Content Placeholder 2">
            <a:extLst>
              <a:ext uri="{FF2B5EF4-FFF2-40B4-BE49-F238E27FC236}">
                <a16:creationId xmlns:a16="http://schemas.microsoft.com/office/drawing/2014/main" id="{6098BCAF-BB4C-AED7-8C86-F3D6730ED806}"/>
              </a:ext>
            </a:extLst>
          </p:cNvPr>
          <p:cNvSpPr>
            <a:spLocks noGrp="1"/>
          </p:cNvSpPr>
          <p:nvPr>
            <p:ph idx="1"/>
          </p:nvPr>
        </p:nvSpPr>
        <p:spPr>
          <a:xfrm>
            <a:off x="1097280" y="1845734"/>
            <a:ext cx="10058400" cy="4145992"/>
          </a:xfrm>
        </p:spPr>
        <p:txBody>
          <a:bodyPr>
            <a:normAutofit/>
          </a:bodyPr>
          <a:lstStyle/>
          <a:p>
            <a:r>
              <a:rPr lang="en-GB" dirty="0"/>
              <a:t>Revision:</a:t>
            </a:r>
          </a:p>
          <a:p>
            <a:r>
              <a:rPr lang="en-GB" sz="1800" dirty="0"/>
              <a:t>Your child’s exercise book will provide a solid foundation for revision and additional revision resources will be shared vis Class Charts and Teams.  We also use Seneca Learning for revision activities and these will be set for homework in preparation for assessments or core tasks.  In Year 11 we will regularly share practice papers.</a:t>
            </a:r>
          </a:p>
          <a:p>
            <a:r>
              <a:rPr lang="en-GB" sz="1800" dirty="0"/>
              <a:t>CGP, Pearson and Oxford University Press all produce useful revision guides and workbooks.  If you do decide to purchase these to support your child then please make sure they are for the </a:t>
            </a:r>
            <a:r>
              <a:rPr lang="en-GB" sz="1800" dirty="0" err="1"/>
              <a:t>Eduqas</a:t>
            </a:r>
            <a:r>
              <a:rPr lang="en-GB" sz="1800" dirty="0"/>
              <a:t> Examination board.</a:t>
            </a:r>
          </a:p>
          <a:p>
            <a:endParaRPr lang="en-GB" dirty="0"/>
          </a:p>
          <a:p>
            <a:endParaRPr lang="en-GB" dirty="0"/>
          </a:p>
          <a:p>
            <a:endParaRPr lang="en-GB" dirty="0"/>
          </a:p>
          <a:p>
            <a:endParaRPr lang="en-GB" dirty="0"/>
          </a:p>
          <a:p>
            <a:endParaRPr lang="en-GB" dirty="0"/>
          </a:p>
          <a:p>
            <a:endParaRPr lang="en-GB" dirty="0"/>
          </a:p>
        </p:txBody>
      </p:sp>
      <p:sp>
        <p:nvSpPr>
          <p:cNvPr id="4" name="Footer Placeholder 3">
            <a:extLst>
              <a:ext uri="{FF2B5EF4-FFF2-40B4-BE49-F238E27FC236}">
                <a16:creationId xmlns:a16="http://schemas.microsoft.com/office/drawing/2014/main" id="{4E3B4C2F-B38F-E857-FADE-FCE237A5FAE5}"/>
              </a:ext>
            </a:extLst>
          </p:cNvPr>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2"/>
          <a:stretch>
            <a:fillRect/>
          </a:stretch>
        </p:blipFill>
        <p:spPr>
          <a:xfrm>
            <a:off x="2075449" y="4360080"/>
            <a:ext cx="1154466" cy="1631646"/>
          </a:xfrm>
          <a:prstGeom prst="rect">
            <a:avLst/>
          </a:prstGeom>
        </p:spPr>
      </p:pic>
      <p:pic>
        <p:nvPicPr>
          <p:cNvPr id="8" name="Picture 7"/>
          <p:cNvPicPr>
            <a:picLocks noChangeAspect="1"/>
          </p:cNvPicPr>
          <p:nvPr/>
        </p:nvPicPr>
        <p:blipFill>
          <a:blip r:embed="rId3"/>
          <a:stretch>
            <a:fillRect/>
          </a:stretch>
        </p:blipFill>
        <p:spPr>
          <a:xfrm>
            <a:off x="7227347" y="4322708"/>
            <a:ext cx="1164720" cy="1598105"/>
          </a:xfrm>
          <a:prstGeom prst="rect">
            <a:avLst/>
          </a:prstGeom>
        </p:spPr>
      </p:pic>
      <p:pic>
        <p:nvPicPr>
          <p:cNvPr id="9" name="Picture 8"/>
          <p:cNvPicPr>
            <a:picLocks noChangeAspect="1"/>
          </p:cNvPicPr>
          <p:nvPr/>
        </p:nvPicPr>
        <p:blipFill>
          <a:blip r:embed="rId4"/>
          <a:stretch>
            <a:fillRect/>
          </a:stretch>
        </p:blipFill>
        <p:spPr>
          <a:xfrm>
            <a:off x="4744964" y="4347382"/>
            <a:ext cx="1166710" cy="1634048"/>
          </a:xfrm>
          <a:prstGeom prst="rect">
            <a:avLst/>
          </a:prstGeom>
        </p:spPr>
      </p:pic>
    </p:spTree>
    <p:extLst>
      <p:ext uri="{BB962C8B-B14F-4D97-AF65-F5344CB8AC3E}">
        <p14:creationId xmlns:p14="http://schemas.microsoft.com/office/powerpoint/2010/main" val="1831423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39CE-9865-C920-C377-D1FA58F72614}"/>
              </a:ext>
            </a:extLst>
          </p:cNvPr>
          <p:cNvSpPr>
            <a:spLocks noGrp="1"/>
          </p:cNvSpPr>
          <p:nvPr>
            <p:ph type="title"/>
          </p:nvPr>
        </p:nvSpPr>
        <p:spPr/>
        <p:txBody>
          <a:bodyPr/>
          <a:lstStyle/>
          <a:p>
            <a:r>
              <a:rPr lang="en-GB" dirty="0"/>
              <a:t>GCSE English Literature</a:t>
            </a:r>
          </a:p>
        </p:txBody>
      </p:sp>
      <p:sp>
        <p:nvSpPr>
          <p:cNvPr id="3" name="Content Placeholder 2">
            <a:extLst>
              <a:ext uri="{FF2B5EF4-FFF2-40B4-BE49-F238E27FC236}">
                <a16:creationId xmlns:a16="http://schemas.microsoft.com/office/drawing/2014/main" id="{248107D7-8E21-6D03-B83C-6FA65E608A1E}"/>
              </a:ext>
            </a:extLst>
          </p:cNvPr>
          <p:cNvSpPr>
            <a:spLocks noGrp="1"/>
          </p:cNvSpPr>
          <p:nvPr>
            <p:ph idx="1"/>
          </p:nvPr>
        </p:nvSpPr>
        <p:spPr/>
        <p:txBody>
          <a:bodyPr>
            <a:normAutofit fontScale="92500" lnSpcReduction="10000"/>
          </a:bodyPr>
          <a:lstStyle/>
          <a:p>
            <a:r>
              <a:rPr lang="en-GB" dirty="0"/>
              <a:t>We follow the </a:t>
            </a:r>
            <a:r>
              <a:rPr lang="en-GB" dirty="0" err="1"/>
              <a:t>Eduqas</a:t>
            </a:r>
            <a:r>
              <a:rPr lang="en-GB" dirty="0"/>
              <a:t> Examination Board specification.</a:t>
            </a:r>
          </a:p>
          <a:p>
            <a:r>
              <a:rPr lang="en-GB" dirty="0"/>
              <a:t>The aim of the course is to enable students to:</a:t>
            </a:r>
          </a:p>
          <a:p>
            <a:pPr>
              <a:buFont typeface="Wingdings" panose="05000000000000000000" pitchFamily="2" charset="2"/>
              <a:buChar char="Ø"/>
            </a:pPr>
            <a:r>
              <a:rPr lang="en-GB" dirty="0"/>
              <a:t>read a wide range of classic literature fluently and with good understanding, and make connections across their reading  </a:t>
            </a:r>
          </a:p>
          <a:p>
            <a:pPr>
              <a:buFont typeface="Wingdings" panose="05000000000000000000" pitchFamily="2" charset="2"/>
              <a:buChar char="Ø"/>
            </a:pPr>
            <a:r>
              <a:rPr lang="en-GB" dirty="0"/>
              <a:t>read in depth, critically and </a:t>
            </a:r>
            <a:r>
              <a:rPr lang="en-GB" dirty="0" err="1"/>
              <a:t>evaluatively</a:t>
            </a:r>
            <a:r>
              <a:rPr lang="en-GB" dirty="0"/>
              <a:t>, so that they are able to discuss and explain their understanding and ideas  </a:t>
            </a:r>
          </a:p>
          <a:p>
            <a:pPr>
              <a:buFont typeface="Wingdings" panose="05000000000000000000" pitchFamily="2" charset="2"/>
              <a:buChar char="Ø"/>
            </a:pPr>
            <a:r>
              <a:rPr lang="en-GB" dirty="0"/>
              <a:t>develop the habit of reading widely and often </a:t>
            </a:r>
          </a:p>
          <a:p>
            <a:pPr>
              <a:buFont typeface="Wingdings" panose="05000000000000000000" pitchFamily="2" charset="2"/>
              <a:buChar char="Ø"/>
            </a:pPr>
            <a:r>
              <a:rPr lang="en-GB" dirty="0"/>
              <a:t>write accurately, effectively and analytically about their reading, using Standard English  </a:t>
            </a:r>
          </a:p>
          <a:p>
            <a:pPr>
              <a:buFont typeface="Wingdings" panose="05000000000000000000" pitchFamily="2" charset="2"/>
              <a:buChar char="Ø"/>
            </a:pPr>
            <a:r>
              <a:rPr lang="en-GB" dirty="0"/>
              <a:t> acquire and use a wide vocabulary, including the grammatical terminology and other literary and linguistic terms they need to criticise and analyse what they read. </a:t>
            </a:r>
          </a:p>
        </p:txBody>
      </p:sp>
      <p:sp>
        <p:nvSpPr>
          <p:cNvPr id="4" name="Footer Placeholder 3">
            <a:extLst>
              <a:ext uri="{FF2B5EF4-FFF2-40B4-BE49-F238E27FC236}">
                <a16:creationId xmlns:a16="http://schemas.microsoft.com/office/drawing/2014/main" id="{F0A78404-FF39-845E-D3E0-9C5171E9CC77}"/>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1382299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39CE-9865-C920-C377-D1FA58F72614}"/>
              </a:ext>
            </a:extLst>
          </p:cNvPr>
          <p:cNvSpPr>
            <a:spLocks noGrp="1"/>
          </p:cNvSpPr>
          <p:nvPr>
            <p:ph type="title"/>
          </p:nvPr>
        </p:nvSpPr>
        <p:spPr/>
        <p:txBody>
          <a:bodyPr/>
          <a:lstStyle/>
          <a:p>
            <a:r>
              <a:rPr lang="en-GB" dirty="0"/>
              <a:t>GCSE English Literature</a:t>
            </a:r>
          </a:p>
        </p:txBody>
      </p:sp>
      <p:sp>
        <p:nvSpPr>
          <p:cNvPr id="3" name="Content Placeholder 2">
            <a:extLst>
              <a:ext uri="{FF2B5EF4-FFF2-40B4-BE49-F238E27FC236}">
                <a16:creationId xmlns:a16="http://schemas.microsoft.com/office/drawing/2014/main" id="{248107D7-8E21-6D03-B83C-6FA65E608A1E}"/>
              </a:ext>
            </a:extLst>
          </p:cNvPr>
          <p:cNvSpPr>
            <a:spLocks noGrp="1"/>
          </p:cNvSpPr>
          <p:nvPr>
            <p:ph idx="1"/>
          </p:nvPr>
        </p:nvSpPr>
        <p:spPr/>
        <p:txBody>
          <a:bodyPr/>
          <a:lstStyle/>
          <a:p>
            <a:r>
              <a:rPr lang="en-GB" dirty="0"/>
              <a:t>There are two examined components:</a:t>
            </a:r>
          </a:p>
          <a:p>
            <a:r>
              <a:rPr lang="en-GB" b="1" dirty="0"/>
              <a:t>Component 1: 20</a:t>
            </a:r>
            <a:r>
              <a:rPr lang="en-GB" b="1" baseline="30000" dirty="0"/>
              <a:t>th</a:t>
            </a:r>
            <a:r>
              <a:rPr lang="en-GB" b="1" dirty="0"/>
              <a:t> Shakespeare and Poetry</a:t>
            </a:r>
          </a:p>
          <a:p>
            <a:r>
              <a:rPr lang="en-GB" dirty="0"/>
              <a:t>Worth 40% of the overall grade.  Exam is 2 hours. </a:t>
            </a:r>
          </a:p>
          <a:p>
            <a:r>
              <a:rPr lang="en-GB" dirty="0"/>
              <a:t>Our set texts are </a:t>
            </a:r>
            <a:r>
              <a:rPr lang="en-GB" b="1" dirty="0"/>
              <a:t>Macbeth </a:t>
            </a:r>
            <a:r>
              <a:rPr lang="en-GB" dirty="0"/>
              <a:t>and the exam board’s </a:t>
            </a:r>
            <a:r>
              <a:rPr lang="en-GB" b="1" dirty="0"/>
              <a:t>Poetry Anthology</a:t>
            </a:r>
          </a:p>
          <a:p>
            <a:r>
              <a:rPr lang="en-GB" b="1" dirty="0"/>
              <a:t>Component 2: Post 1914 Drama/19</a:t>
            </a:r>
            <a:r>
              <a:rPr lang="en-GB" b="1" baseline="30000" dirty="0"/>
              <a:t>th</a:t>
            </a:r>
            <a:r>
              <a:rPr lang="en-GB" b="1" dirty="0"/>
              <a:t> Century Prose and Unseen Poetry</a:t>
            </a:r>
            <a:endParaRPr lang="en-GB" dirty="0"/>
          </a:p>
          <a:p>
            <a:r>
              <a:rPr lang="en-GB" dirty="0"/>
              <a:t>Worth 60% of the overall grade.  Exam is 2 hours and 30 minutes.</a:t>
            </a:r>
          </a:p>
          <a:p>
            <a:r>
              <a:rPr lang="en-GB" dirty="0"/>
              <a:t>Our set texts are </a:t>
            </a:r>
            <a:r>
              <a:rPr lang="en-GB" b="1" dirty="0"/>
              <a:t>An Inspector Calls </a:t>
            </a:r>
            <a:r>
              <a:rPr lang="en-GB" dirty="0"/>
              <a:t>and </a:t>
            </a:r>
            <a:r>
              <a:rPr lang="en-GB" b="1" dirty="0"/>
              <a:t>A Christmas Carol </a:t>
            </a:r>
          </a:p>
        </p:txBody>
      </p:sp>
      <p:sp>
        <p:nvSpPr>
          <p:cNvPr id="4" name="Footer Placeholder 3">
            <a:extLst>
              <a:ext uri="{FF2B5EF4-FFF2-40B4-BE49-F238E27FC236}">
                <a16:creationId xmlns:a16="http://schemas.microsoft.com/office/drawing/2014/main" id="{F0A78404-FF39-845E-D3E0-9C5171E9CC77}"/>
              </a:ext>
            </a:extLst>
          </p:cNvPr>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2"/>
          <a:stretch>
            <a:fillRect/>
          </a:stretch>
        </p:blipFill>
        <p:spPr>
          <a:xfrm>
            <a:off x="10469880" y="1845734"/>
            <a:ext cx="1371600" cy="1733550"/>
          </a:xfrm>
          <a:prstGeom prst="rect">
            <a:avLst/>
          </a:prstGeom>
        </p:spPr>
      </p:pic>
    </p:spTree>
    <p:extLst>
      <p:ext uri="{BB962C8B-B14F-4D97-AF65-F5344CB8AC3E}">
        <p14:creationId xmlns:p14="http://schemas.microsoft.com/office/powerpoint/2010/main" val="2149794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39CE-9865-C920-C377-D1FA58F72614}"/>
              </a:ext>
            </a:extLst>
          </p:cNvPr>
          <p:cNvSpPr>
            <a:spLocks noGrp="1"/>
          </p:cNvSpPr>
          <p:nvPr>
            <p:ph type="title"/>
          </p:nvPr>
        </p:nvSpPr>
        <p:spPr/>
        <p:txBody>
          <a:bodyPr/>
          <a:lstStyle/>
          <a:p>
            <a:r>
              <a:rPr lang="en-GB" dirty="0"/>
              <a:t>GCSE English Literature</a:t>
            </a:r>
          </a:p>
        </p:txBody>
      </p:sp>
      <p:sp>
        <p:nvSpPr>
          <p:cNvPr id="3" name="Content Placeholder 2">
            <a:extLst>
              <a:ext uri="{FF2B5EF4-FFF2-40B4-BE49-F238E27FC236}">
                <a16:creationId xmlns:a16="http://schemas.microsoft.com/office/drawing/2014/main" id="{248107D7-8E21-6D03-B83C-6FA65E608A1E}"/>
              </a:ext>
            </a:extLst>
          </p:cNvPr>
          <p:cNvSpPr>
            <a:spLocks noGrp="1"/>
          </p:cNvSpPr>
          <p:nvPr>
            <p:ph idx="1"/>
          </p:nvPr>
        </p:nvSpPr>
        <p:spPr/>
        <p:txBody>
          <a:bodyPr/>
          <a:lstStyle/>
          <a:p>
            <a:r>
              <a:rPr lang="en-GB" dirty="0"/>
              <a:t>Your child’s exercise book will provide a solid foundation for revision and additional revision resources will be shared vis Class Charts and Teams.  We also use Seneca Learning for revision activities and these will be set for homework in preparation for assessments or core tasks.  In Year 11 we will regularly share practice papers.</a:t>
            </a:r>
          </a:p>
          <a:p>
            <a:r>
              <a:rPr lang="en-GB" dirty="0"/>
              <a:t>CGP and Oxford University Press both produce useful revision guides.  If you do decide to purchase these, to support your child, please make sure they are for the </a:t>
            </a:r>
            <a:r>
              <a:rPr lang="en-GB" dirty="0" err="1"/>
              <a:t>Eduqas</a:t>
            </a:r>
            <a:r>
              <a:rPr lang="en-GB" dirty="0"/>
              <a:t> Examination board or not exam board specific.</a:t>
            </a:r>
          </a:p>
          <a:p>
            <a:endParaRPr lang="en-GB" dirty="0"/>
          </a:p>
        </p:txBody>
      </p:sp>
      <p:sp>
        <p:nvSpPr>
          <p:cNvPr id="4" name="Footer Placeholder 3">
            <a:extLst>
              <a:ext uri="{FF2B5EF4-FFF2-40B4-BE49-F238E27FC236}">
                <a16:creationId xmlns:a16="http://schemas.microsoft.com/office/drawing/2014/main" id="{F0A78404-FF39-845E-D3E0-9C5171E9CC77}"/>
              </a:ext>
            </a:extLst>
          </p:cNvPr>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2"/>
          <a:stretch>
            <a:fillRect/>
          </a:stretch>
        </p:blipFill>
        <p:spPr>
          <a:xfrm>
            <a:off x="1353051" y="4378993"/>
            <a:ext cx="1089359" cy="1396221"/>
          </a:xfrm>
          <a:prstGeom prst="rect">
            <a:avLst/>
          </a:prstGeom>
        </p:spPr>
      </p:pic>
      <p:pic>
        <p:nvPicPr>
          <p:cNvPr id="6" name="Picture 5"/>
          <p:cNvPicPr>
            <a:picLocks noChangeAspect="1"/>
          </p:cNvPicPr>
          <p:nvPr/>
        </p:nvPicPr>
        <p:blipFill>
          <a:blip r:embed="rId3"/>
          <a:stretch>
            <a:fillRect/>
          </a:stretch>
        </p:blipFill>
        <p:spPr>
          <a:xfrm>
            <a:off x="3080084" y="4386265"/>
            <a:ext cx="981590" cy="1388950"/>
          </a:xfrm>
          <a:prstGeom prst="rect">
            <a:avLst/>
          </a:prstGeom>
        </p:spPr>
      </p:pic>
      <p:pic>
        <p:nvPicPr>
          <p:cNvPr id="7" name="Picture 6"/>
          <p:cNvPicPr>
            <a:picLocks noChangeAspect="1"/>
          </p:cNvPicPr>
          <p:nvPr/>
        </p:nvPicPr>
        <p:blipFill>
          <a:blip r:embed="rId4"/>
          <a:stretch>
            <a:fillRect/>
          </a:stretch>
        </p:blipFill>
        <p:spPr>
          <a:xfrm>
            <a:off x="4235035" y="4378994"/>
            <a:ext cx="986729" cy="1396221"/>
          </a:xfrm>
          <a:prstGeom prst="rect">
            <a:avLst/>
          </a:prstGeom>
        </p:spPr>
      </p:pic>
      <p:pic>
        <p:nvPicPr>
          <p:cNvPr id="8" name="Picture 7"/>
          <p:cNvPicPr>
            <a:picLocks noChangeAspect="1"/>
          </p:cNvPicPr>
          <p:nvPr/>
        </p:nvPicPr>
        <p:blipFill>
          <a:blip r:embed="rId5"/>
          <a:stretch>
            <a:fillRect/>
          </a:stretch>
        </p:blipFill>
        <p:spPr>
          <a:xfrm>
            <a:off x="5854297" y="4386265"/>
            <a:ext cx="981588" cy="1388948"/>
          </a:xfrm>
          <a:prstGeom prst="rect">
            <a:avLst/>
          </a:prstGeom>
        </p:spPr>
      </p:pic>
      <p:pic>
        <p:nvPicPr>
          <p:cNvPr id="9" name="Picture 8"/>
          <p:cNvPicPr>
            <a:picLocks noChangeAspect="1"/>
          </p:cNvPicPr>
          <p:nvPr/>
        </p:nvPicPr>
        <p:blipFill>
          <a:blip r:embed="rId6"/>
          <a:stretch>
            <a:fillRect/>
          </a:stretch>
        </p:blipFill>
        <p:spPr>
          <a:xfrm>
            <a:off x="7199429" y="4386265"/>
            <a:ext cx="1036565" cy="1318240"/>
          </a:xfrm>
          <a:prstGeom prst="rect">
            <a:avLst/>
          </a:prstGeom>
        </p:spPr>
      </p:pic>
      <p:pic>
        <p:nvPicPr>
          <p:cNvPr id="11" name="Picture 10"/>
          <p:cNvPicPr>
            <a:picLocks noChangeAspect="1"/>
          </p:cNvPicPr>
          <p:nvPr/>
        </p:nvPicPr>
        <p:blipFill>
          <a:blip r:embed="rId7"/>
          <a:stretch>
            <a:fillRect/>
          </a:stretch>
        </p:blipFill>
        <p:spPr>
          <a:xfrm>
            <a:off x="8692527" y="4383956"/>
            <a:ext cx="1096812" cy="1391258"/>
          </a:xfrm>
          <a:prstGeom prst="rect">
            <a:avLst/>
          </a:prstGeom>
        </p:spPr>
      </p:pic>
    </p:spTree>
    <p:extLst>
      <p:ext uri="{BB962C8B-B14F-4D97-AF65-F5344CB8AC3E}">
        <p14:creationId xmlns:p14="http://schemas.microsoft.com/office/powerpoint/2010/main" val="1866429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AE72-C458-F3F3-A17B-F16F9572DB17}"/>
              </a:ext>
            </a:extLst>
          </p:cNvPr>
          <p:cNvSpPr>
            <a:spLocks noGrp="1"/>
          </p:cNvSpPr>
          <p:nvPr>
            <p:ph type="title"/>
          </p:nvPr>
        </p:nvSpPr>
        <p:spPr/>
        <p:txBody>
          <a:bodyPr/>
          <a:lstStyle/>
          <a:p>
            <a:r>
              <a:rPr lang="en-GB" dirty="0"/>
              <a:t>GCSE Mathematics</a:t>
            </a:r>
          </a:p>
        </p:txBody>
      </p:sp>
      <p:sp>
        <p:nvSpPr>
          <p:cNvPr id="3" name="Content Placeholder 2">
            <a:extLst>
              <a:ext uri="{FF2B5EF4-FFF2-40B4-BE49-F238E27FC236}">
                <a16:creationId xmlns:a16="http://schemas.microsoft.com/office/drawing/2014/main" id="{E33A9CC4-16F6-A931-8EB6-82EDC59DD386}"/>
              </a:ext>
            </a:extLst>
          </p:cNvPr>
          <p:cNvSpPr>
            <a:spLocks noGrp="1"/>
          </p:cNvSpPr>
          <p:nvPr>
            <p:ph idx="1"/>
          </p:nvPr>
        </p:nvSpPr>
        <p:spPr/>
        <p:txBody>
          <a:bodyPr/>
          <a:lstStyle/>
          <a:p>
            <a:pPr algn="ctr"/>
            <a:r>
              <a:rPr lang="en-GB" dirty="0"/>
              <a:t>Edexcel Maths Exam Board</a:t>
            </a:r>
          </a:p>
          <a:p>
            <a:pPr algn="ctr"/>
            <a:endParaRPr lang="en-GB" dirty="0"/>
          </a:p>
          <a:p>
            <a:pPr algn="ctr"/>
            <a:r>
              <a:rPr lang="en-GB" dirty="0"/>
              <a:t>Foundation Grade 1 – 5</a:t>
            </a:r>
          </a:p>
          <a:p>
            <a:pPr algn="ctr"/>
            <a:endParaRPr lang="en-GB" dirty="0"/>
          </a:p>
          <a:p>
            <a:pPr algn="ctr"/>
            <a:r>
              <a:rPr lang="en-GB" dirty="0"/>
              <a:t>Higher Grade 3 – 9 </a:t>
            </a:r>
          </a:p>
          <a:p>
            <a:pPr algn="ctr"/>
            <a:endParaRPr lang="en-GB" dirty="0"/>
          </a:p>
          <a:p>
            <a:pPr algn="ctr"/>
            <a:r>
              <a:rPr lang="en-GB" dirty="0"/>
              <a:t>3 papers, all 1 hour and 30 minutes long. </a:t>
            </a:r>
          </a:p>
          <a:p>
            <a:pPr algn="ctr"/>
            <a:r>
              <a:rPr lang="en-GB" dirty="0"/>
              <a:t>Paper 1 in non calculator, Paper 2 and 3 are both calculator.</a:t>
            </a:r>
          </a:p>
        </p:txBody>
      </p:sp>
      <p:sp>
        <p:nvSpPr>
          <p:cNvPr id="4" name="Footer Placeholder 3">
            <a:extLst>
              <a:ext uri="{FF2B5EF4-FFF2-40B4-BE49-F238E27FC236}">
                <a16:creationId xmlns:a16="http://schemas.microsoft.com/office/drawing/2014/main" id="{D598E1A2-D91D-182C-CD06-4225064FC564}"/>
              </a:ext>
            </a:extLst>
          </p:cNvPr>
          <p:cNvSpPr>
            <a:spLocks noGrp="1"/>
          </p:cNvSpPr>
          <p:nvPr>
            <p:ph type="ftr" sz="quarter" idx="11"/>
          </p:nvPr>
        </p:nvSpPr>
        <p:spPr/>
        <p:txBody>
          <a:bodyPr/>
          <a:lstStyle/>
          <a:p>
            <a:pPr>
              <a:defRPr/>
            </a:pPr>
            <a:r>
              <a:rPr lang="en-GB"/>
              <a:t>Achieving Success, Valuing Others</a:t>
            </a:r>
            <a:endParaRPr lang="en-GB" dirty="0"/>
          </a:p>
        </p:txBody>
      </p:sp>
    </p:spTree>
    <p:custDataLst>
      <p:tags r:id="rId1"/>
    </p:custDataLst>
    <p:extLst>
      <p:ext uri="{BB962C8B-B14F-4D97-AF65-F5344CB8AC3E}">
        <p14:creationId xmlns:p14="http://schemas.microsoft.com/office/powerpoint/2010/main" val="38558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AE72-C458-F3F3-A17B-F16F9572DB17}"/>
              </a:ext>
            </a:extLst>
          </p:cNvPr>
          <p:cNvSpPr>
            <a:spLocks noGrp="1"/>
          </p:cNvSpPr>
          <p:nvPr>
            <p:ph type="title"/>
          </p:nvPr>
        </p:nvSpPr>
        <p:spPr/>
        <p:txBody>
          <a:bodyPr/>
          <a:lstStyle/>
          <a:p>
            <a:r>
              <a:rPr lang="en-GB" dirty="0"/>
              <a:t>GCSE Mathematics</a:t>
            </a:r>
          </a:p>
        </p:txBody>
      </p:sp>
      <p:sp>
        <p:nvSpPr>
          <p:cNvPr id="3" name="Content Placeholder 2">
            <a:extLst>
              <a:ext uri="{FF2B5EF4-FFF2-40B4-BE49-F238E27FC236}">
                <a16:creationId xmlns:a16="http://schemas.microsoft.com/office/drawing/2014/main" id="{E33A9CC4-16F6-A931-8EB6-82EDC59DD386}"/>
              </a:ext>
            </a:extLst>
          </p:cNvPr>
          <p:cNvSpPr>
            <a:spLocks noGrp="1"/>
          </p:cNvSpPr>
          <p:nvPr>
            <p:ph idx="1"/>
          </p:nvPr>
        </p:nvSpPr>
        <p:spPr>
          <a:xfrm>
            <a:off x="2109383" y="1845734"/>
            <a:ext cx="7900892" cy="4023360"/>
          </a:xfrm>
        </p:spPr>
        <p:txBody>
          <a:bodyPr/>
          <a:lstStyle/>
          <a:p>
            <a:pPr algn="ctr"/>
            <a:r>
              <a:rPr lang="en-GB" dirty="0"/>
              <a:t>Please have a scientific calculator for every lesson. We recommend a Casio but any are fine. </a:t>
            </a:r>
          </a:p>
          <a:p>
            <a:pPr algn="ctr"/>
            <a:endParaRPr lang="en-GB" dirty="0"/>
          </a:p>
          <a:p>
            <a:pPr algn="ctr"/>
            <a:r>
              <a:rPr lang="en-GB" dirty="0"/>
              <a:t>Maths Homework is on </a:t>
            </a:r>
            <a:r>
              <a:rPr lang="en-GB" dirty="0" err="1"/>
              <a:t>Sparxs</a:t>
            </a:r>
            <a:r>
              <a:rPr lang="en-GB" dirty="0"/>
              <a:t> Maths in Year 10. Set every Tuesday for the following Tuesday.</a:t>
            </a:r>
          </a:p>
          <a:p>
            <a:pPr algn="ctr"/>
            <a:endParaRPr lang="en-GB" dirty="0"/>
          </a:p>
          <a:p>
            <a:pPr algn="ctr"/>
            <a:r>
              <a:rPr lang="en-GB" dirty="0"/>
              <a:t>Maths Homework in Year 11 a weekly half a past paper. </a:t>
            </a:r>
          </a:p>
        </p:txBody>
      </p:sp>
      <p:sp>
        <p:nvSpPr>
          <p:cNvPr id="4" name="Footer Placeholder 3">
            <a:extLst>
              <a:ext uri="{FF2B5EF4-FFF2-40B4-BE49-F238E27FC236}">
                <a16:creationId xmlns:a16="http://schemas.microsoft.com/office/drawing/2014/main" id="{D598E1A2-D91D-182C-CD06-4225064FC564}"/>
              </a:ext>
            </a:extLst>
          </p:cNvPr>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3"/>
          <a:stretch>
            <a:fillRect/>
          </a:stretch>
        </p:blipFill>
        <p:spPr>
          <a:xfrm>
            <a:off x="264193" y="2137048"/>
            <a:ext cx="1845190" cy="3732046"/>
          </a:xfrm>
          <a:prstGeom prst="rect">
            <a:avLst/>
          </a:prstGeom>
        </p:spPr>
      </p:pic>
    </p:spTree>
    <p:custDataLst>
      <p:tags r:id="rId1"/>
    </p:custDataLst>
    <p:extLst>
      <p:ext uri="{BB962C8B-B14F-4D97-AF65-F5344CB8AC3E}">
        <p14:creationId xmlns:p14="http://schemas.microsoft.com/office/powerpoint/2010/main" val="1446438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AE72-C458-F3F3-A17B-F16F9572DB17}"/>
              </a:ext>
            </a:extLst>
          </p:cNvPr>
          <p:cNvSpPr>
            <a:spLocks noGrp="1"/>
          </p:cNvSpPr>
          <p:nvPr>
            <p:ph type="title"/>
          </p:nvPr>
        </p:nvSpPr>
        <p:spPr/>
        <p:txBody>
          <a:bodyPr/>
          <a:lstStyle/>
          <a:p>
            <a:r>
              <a:rPr lang="en-GB" dirty="0"/>
              <a:t>GCSE Mathematics</a:t>
            </a:r>
          </a:p>
        </p:txBody>
      </p:sp>
      <p:sp>
        <p:nvSpPr>
          <p:cNvPr id="3" name="Content Placeholder 2">
            <a:extLst>
              <a:ext uri="{FF2B5EF4-FFF2-40B4-BE49-F238E27FC236}">
                <a16:creationId xmlns:a16="http://schemas.microsoft.com/office/drawing/2014/main" id="{E33A9CC4-16F6-A931-8EB6-82EDC59DD386}"/>
              </a:ext>
            </a:extLst>
          </p:cNvPr>
          <p:cNvSpPr>
            <a:spLocks noGrp="1"/>
          </p:cNvSpPr>
          <p:nvPr>
            <p:ph idx="1"/>
          </p:nvPr>
        </p:nvSpPr>
        <p:spPr/>
        <p:txBody>
          <a:bodyPr/>
          <a:lstStyle/>
          <a:p>
            <a:pPr algn="ctr"/>
            <a:r>
              <a:rPr lang="en-GB" dirty="0"/>
              <a:t>The best way to revise Maths is completing past papers.</a:t>
            </a:r>
          </a:p>
          <a:p>
            <a:pPr marL="0" indent="0" algn="ctr">
              <a:buNone/>
            </a:pPr>
            <a:r>
              <a:rPr lang="en-GB" dirty="0"/>
              <a:t>The best website is </a:t>
            </a:r>
            <a:r>
              <a:rPr lang="en-GB" dirty="0">
                <a:hlinkClick r:id="rId3"/>
              </a:rPr>
              <a:t>https://www.mathsgenie.co.uk/</a:t>
            </a:r>
            <a:endParaRPr lang="en-GB" dirty="0"/>
          </a:p>
          <a:p>
            <a:pPr algn="ctr"/>
            <a:endParaRPr lang="en-GB" dirty="0"/>
          </a:p>
          <a:p>
            <a:pPr algn="ctr"/>
            <a:endParaRPr lang="en-GB" dirty="0"/>
          </a:p>
        </p:txBody>
      </p:sp>
      <p:sp>
        <p:nvSpPr>
          <p:cNvPr id="4" name="Footer Placeholder 3">
            <a:extLst>
              <a:ext uri="{FF2B5EF4-FFF2-40B4-BE49-F238E27FC236}">
                <a16:creationId xmlns:a16="http://schemas.microsoft.com/office/drawing/2014/main" id="{D598E1A2-D91D-182C-CD06-4225064FC564}"/>
              </a:ext>
            </a:extLst>
          </p:cNvPr>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4"/>
          <a:stretch>
            <a:fillRect/>
          </a:stretch>
        </p:blipFill>
        <p:spPr>
          <a:xfrm>
            <a:off x="3039692" y="2719415"/>
            <a:ext cx="6173579" cy="3540230"/>
          </a:xfrm>
          <a:prstGeom prst="rect">
            <a:avLst/>
          </a:prstGeom>
        </p:spPr>
      </p:pic>
    </p:spTree>
    <p:custDataLst>
      <p:tags r:id="rId1"/>
    </p:custDataLst>
    <p:extLst>
      <p:ext uri="{BB962C8B-B14F-4D97-AF65-F5344CB8AC3E}">
        <p14:creationId xmlns:p14="http://schemas.microsoft.com/office/powerpoint/2010/main" val="102077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14055-2FCC-7E0F-536D-C4E1605147ED}"/>
              </a:ext>
            </a:extLst>
          </p:cNvPr>
          <p:cNvSpPr>
            <a:spLocks noGrp="1"/>
          </p:cNvSpPr>
          <p:nvPr>
            <p:ph type="title"/>
          </p:nvPr>
        </p:nvSpPr>
        <p:spPr/>
        <p:txBody>
          <a:bodyPr/>
          <a:lstStyle/>
          <a:p>
            <a:r>
              <a:rPr lang="en-GB" dirty="0"/>
              <a:t>GCSE Sciences</a:t>
            </a:r>
          </a:p>
        </p:txBody>
      </p:sp>
      <p:sp>
        <p:nvSpPr>
          <p:cNvPr id="3" name="Content Placeholder 2">
            <a:extLst>
              <a:ext uri="{FF2B5EF4-FFF2-40B4-BE49-F238E27FC236}">
                <a16:creationId xmlns:a16="http://schemas.microsoft.com/office/drawing/2014/main" id="{0E433A56-8EED-246A-16D8-7DC8300213E6}"/>
              </a:ext>
            </a:extLst>
          </p:cNvPr>
          <p:cNvSpPr>
            <a:spLocks noGrp="1"/>
          </p:cNvSpPr>
          <p:nvPr>
            <p:ph idx="1"/>
          </p:nvPr>
        </p:nvSpPr>
        <p:spPr/>
        <p:txBody>
          <a:bodyPr/>
          <a:lstStyle/>
          <a:p>
            <a:pPr>
              <a:buFont typeface="Wingdings" panose="05000000000000000000" pitchFamily="2" charset="2"/>
              <a:buChar char="v"/>
            </a:pPr>
            <a:r>
              <a:rPr lang="en-GB" dirty="0"/>
              <a:t> All students have 3 teachers: biology, chemistry and physics. </a:t>
            </a:r>
          </a:p>
          <a:p>
            <a:pPr>
              <a:buFont typeface="Wingdings" panose="05000000000000000000" pitchFamily="2" charset="2"/>
              <a:buChar char="v"/>
            </a:pPr>
            <a:r>
              <a:rPr lang="en-GB" dirty="0"/>
              <a:t> They are set (~) 1 hour of Seneca homework fortnightly as well as other independent learning tasks.</a:t>
            </a:r>
          </a:p>
          <a:p>
            <a:pPr>
              <a:buFont typeface="Wingdings" panose="05000000000000000000" pitchFamily="2" charset="2"/>
              <a:buChar char="v"/>
            </a:pPr>
            <a:r>
              <a:rPr lang="en-GB" dirty="0"/>
              <a:t> The homework is to support students remember core knowledge. Teachers check the homework and respond to it in lessons (in the form of 10 minutes starter tasks/reteach). </a:t>
            </a:r>
          </a:p>
          <a:p>
            <a:pPr>
              <a:buFont typeface="Wingdings" panose="05000000000000000000" pitchFamily="2" charset="2"/>
              <a:buChar char="v"/>
            </a:pPr>
            <a:r>
              <a:rPr lang="en-GB" dirty="0"/>
              <a:t> Recall of knowledge is key to remembering information. The best way to help your child is to QUIZZ them. Get them to make the flashcards themselves!</a:t>
            </a:r>
          </a:p>
        </p:txBody>
      </p:sp>
      <p:sp>
        <p:nvSpPr>
          <p:cNvPr id="4" name="Footer Placeholder 3">
            <a:extLst>
              <a:ext uri="{FF2B5EF4-FFF2-40B4-BE49-F238E27FC236}">
                <a16:creationId xmlns:a16="http://schemas.microsoft.com/office/drawing/2014/main" id="{F4769C3B-BE4D-0EC1-43F2-8CD2B1150DF5}"/>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273329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v"/>
            </a:pPr>
            <a:r>
              <a:rPr lang="en-GB" dirty="0"/>
              <a:t> Teams – join the science combined/separates class of 2026 Teams. </a:t>
            </a:r>
          </a:p>
          <a:p>
            <a:pPr>
              <a:buFont typeface="Wingdings" panose="05000000000000000000" pitchFamily="2" charset="2"/>
              <a:buChar char="v"/>
            </a:pPr>
            <a:r>
              <a:rPr lang="en-GB" dirty="0"/>
              <a:t> </a:t>
            </a:r>
            <a:r>
              <a:rPr lang="en-GB" dirty="0" err="1"/>
              <a:t>Cognitio</a:t>
            </a:r>
            <a:r>
              <a:rPr lang="en-GB" dirty="0"/>
              <a:t> – videos, past papers and topic questions. </a:t>
            </a:r>
          </a:p>
          <a:p>
            <a:pPr>
              <a:buFont typeface="Wingdings" panose="05000000000000000000" pitchFamily="2" charset="2"/>
              <a:buChar char="v"/>
            </a:pPr>
            <a:r>
              <a:rPr lang="en-GB" dirty="0"/>
              <a:t> Free Science Lessons – all of the science specification. Can buy workbooks too. </a:t>
            </a:r>
          </a:p>
          <a:p>
            <a:pPr>
              <a:buFont typeface="Wingdings" panose="05000000000000000000" pitchFamily="2" charset="2"/>
              <a:buChar char="v"/>
            </a:pPr>
            <a:r>
              <a:rPr lang="en-GB" dirty="0"/>
              <a:t> Kay Science channel – YouTube  </a:t>
            </a:r>
          </a:p>
          <a:p>
            <a:pPr>
              <a:buFont typeface="Wingdings" panose="05000000000000000000" pitchFamily="2" charset="2"/>
              <a:buChar char="v"/>
            </a:pPr>
            <a:r>
              <a:rPr lang="en-GB" dirty="0"/>
              <a:t> AQA Website – lots of past papers. </a:t>
            </a:r>
          </a:p>
        </p:txBody>
      </p:sp>
      <p:sp>
        <p:nvSpPr>
          <p:cNvPr id="4" name="Footer Placeholder 3"/>
          <p:cNvSpPr>
            <a:spLocks noGrp="1"/>
          </p:cNvSpPr>
          <p:nvPr>
            <p:ph type="ftr" sz="quarter" idx="11"/>
          </p:nvPr>
        </p:nvSpPr>
        <p:spPr/>
        <p:txBody>
          <a:bodyPr/>
          <a:lstStyle/>
          <a:p>
            <a:pPr>
              <a:defRPr/>
            </a:pPr>
            <a:r>
              <a:rPr lang="en-GB"/>
              <a:t>Achieving Success, Valuing Others</a:t>
            </a:r>
            <a:endParaRPr lang="en-GB" dirty="0"/>
          </a:p>
        </p:txBody>
      </p:sp>
      <p:sp>
        <p:nvSpPr>
          <p:cNvPr id="5" name="Title 1">
            <a:extLst>
              <a:ext uri="{FF2B5EF4-FFF2-40B4-BE49-F238E27FC236}">
                <a16:creationId xmlns:a16="http://schemas.microsoft.com/office/drawing/2014/main" id="{87314055-2FCC-7E0F-536D-C4E1605147ED}"/>
              </a:ext>
            </a:extLst>
          </p:cNvPr>
          <p:cNvSpPr txBox="1">
            <a:spLocks/>
          </p:cNvSpPr>
          <p:nvPr/>
        </p:nvSpPr>
        <p:spPr>
          <a:xfrm>
            <a:off x="1249680" y="439005"/>
            <a:ext cx="10058400" cy="1450757"/>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rgbClr val="00857E"/>
                </a:solidFill>
                <a:latin typeface="Verdana" panose="020B0604030504040204" pitchFamily="34" charset="0"/>
                <a:ea typeface="Verdana" panose="020B0604030504040204" pitchFamily="34" charset="0"/>
                <a:cs typeface="+mj-cs"/>
              </a:defRPr>
            </a:lvl1pPr>
          </a:lstStyle>
          <a:p>
            <a:pPr>
              <a:defRPr/>
            </a:pPr>
            <a:r>
              <a:rPr lang="en-GB" dirty="0"/>
              <a:t>GCSE Sciences – </a:t>
            </a:r>
            <a:r>
              <a:rPr lang="en-GB" sz="2800" dirty="0"/>
              <a:t>useful websites </a:t>
            </a:r>
          </a:p>
        </p:txBody>
      </p:sp>
    </p:spTree>
    <p:extLst>
      <p:ext uri="{BB962C8B-B14F-4D97-AF65-F5344CB8AC3E}">
        <p14:creationId xmlns:p14="http://schemas.microsoft.com/office/powerpoint/2010/main" val="199735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6D813-3C7E-4569-1667-8DFC86A8AB48}"/>
              </a:ext>
            </a:extLst>
          </p:cNvPr>
          <p:cNvSpPr>
            <a:spLocks noGrp="1"/>
          </p:cNvSpPr>
          <p:nvPr>
            <p:ph type="title"/>
          </p:nvPr>
        </p:nvSpPr>
        <p:spPr/>
        <p:txBody>
          <a:bodyPr/>
          <a:lstStyle/>
          <a:p>
            <a:r>
              <a:rPr lang="en-GB" dirty="0"/>
              <a:t>Wider Curriculum Support</a:t>
            </a:r>
          </a:p>
        </p:txBody>
      </p:sp>
      <p:sp>
        <p:nvSpPr>
          <p:cNvPr id="4" name="Footer Placeholder 3">
            <a:extLst>
              <a:ext uri="{FF2B5EF4-FFF2-40B4-BE49-F238E27FC236}">
                <a16:creationId xmlns:a16="http://schemas.microsoft.com/office/drawing/2014/main" id="{5D97A11D-AA44-89AF-9D7A-09DE041ADCF0}"/>
              </a:ext>
            </a:extLst>
          </p:cNvPr>
          <p:cNvSpPr>
            <a:spLocks noGrp="1"/>
          </p:cNvSpPr>
          <p:nvPr>
            <p:ph type="ftr" sz="quarter" idx="11"/>
          </p:nvPr>
        </p:nvSpPr>
        <p:spPr/>
        <p:txBody>
          <a:bodyPr/>
          <a:lstStyle/>
          <a:p>
            <a:r>
              <a:rPr lang="en-GB"/>
              <a:t>Achieving Success, Valuing Others</a:t>
            </a:r>
            <a:endParaRPr lang="en-GB" dirty="0"/>
          </a:p>
        </p:txBody>
      </p:sp>
      <p:pic>
        <p:nvPicPr>
          <p:cNvPr id="6" name="Picture 5">
            <a:extLst>
              <a:ext uri="{FF2B5EF4-FFF2-40B4-BE49-F238E27FC236}">
                <a16:creationId xmlns:a16="http://schemas.microsoft.com/office/drawing/2014/main" id="{772AB351-8F19-CBD8-2E25-7237685BC6B3}"/>
              </a:ext>
            </a:extLst>
          </p:cNvPr>
          <p:cNvPicPr>
            <a:picLocks noChangeAspect="1"/>
          </p:cNvPicPr>
          <p:nvPr/>
        </p:nvPicPr>
        <p:blipFill>
          <a:blip r:embed="rId2"/>
          <a:stretch>
            <a:fillRect/>
          </a:stretch>
        </p:blipFill>
        <p:spPr>
          <a:xfrm>
            <a:off x="3316072" y="1958977"/>
            <a:ext cx="6091740" cy="4279191"/>
          </a:xfrm>
          <a:prstGeom prst="rect">
            <a:avLst/>
          </a:prstGeom>
        </p:spPr>
      </p:pic>
    </p:spTree>
    <p:extLst>
      <p:ext uri="{BB962C8B-B14F-4D97-AF65-F5344CB8AC3E}">
        <p14:creationId xmlns:p14="http://schemas.microsoft.com/office/powerpoint/2010/main" val="191182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Academic Targets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An aspirational but realistic level of attainment each student should be aiming to achieve.</a:t>
            </a:r>
          </a:p>
          <a:p>
            <a:pPr>
              <a:buFont typeface="Wingdings" panose="05000000000000000000" pitchFamily="2" charset="2"/>
              <a:buChar char="§"/>
            </a:pPr>
            <a:r>
              <a:rPr lang="en-GB" dirty="0"/>
              <a:t> We follow the same method as the Department for Education (DfE) to generate GCSE Targets for students based on their KS2 prior attainment, i.e. their SAT scores.</a:t>
            </a:r>
          </a:p>
          <a:p>
            <a:pPr>
              <a:buFont typeface="Wingdings" panose="05000000000000000000" pitchFamily="2" charset="2"/>
              <a:buChar char="§"/>
            </a:pPr>
            <a:r>
              <a:rPr lang="en-GB" dirty="0"/>
              <a:t> We use this KS4 GCSE target to inform our end of year targets for students across the 5 years of study.</a:t>
            </a:r>
          </a:p>
          <a:p>
            <a:pPr>
              <a:buFont typeface="Wingdings" panose="05000000000000000000" pitchFamily="2" charset="2"/>
              <a:buChar char="§"/>
            </a:pPr>
            <a:r>
              <a:rPr lang="en-GB" dirty="0"/>
              <a:t> Target grades are used as a basis to measure students’ attainment and progress. </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1330458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we assess students’ progress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Informal assessments throughout the academic year in lessons.</a:t>
            </a:r>
          </a:p>
          <a:p>
            <a:pPr>
              <a:buFont typeface="Wingdings" panose="05000000000000000000" pitchFamily="2" charset="2"/>
              <a:buChar char="§"/>
            </a:pPr>
            <a:r>
              <a:rPr lang="en-GB" dirty="0"/>
              <a:t> Classwork and homework.</a:t>
            </a:r>
          </a:p>
          <a:p>
            <a:pPr>
              <a:buFont typeface="Wingdings" panose="05000000000000000000" pitchFamily="2" charset="2"/>
              <a:buChar char="§"/>
            </a:pPr>
            <a:r>
              <a:rPr lang="en-GB" dirty="0"/>
              <a:t> Formal summative assessment fortnights during the academic year:</a:t>
            </a:r>
          </a:p>
          <a:p>
            <a:pPr marL="0" indent="0">
              <a:buNone/>
            </a:pPr>
            <a:r>
              <a:rPr lang="en-GB" dirty="0"/>
              <a:t>	w/c 16</a:t>
            </a:r>
            <a:r>
              <a:rPr lang="en-GB" baseline="30000" dirty="0"/>
              <a:t>th</a:t>
            </a:r>
            <a:r>
              <a:rPr lang="en-GB" dirty="0"/>
              <a:t> November 2026</a:t>
            </a:r>
          </a:p>
          <a:p>
            <a:pPr marL="0" indent="0">
              <a:buNone/>
            </a:pPr>
            <a:r>
              <a:rPr lang="en-GB" dirty="0"/>
              <a:t>	w/c 19</a:t>
            </a:r>
            <a:r>
              <a:rPr lang="en-GB" baseline="30000" dirty="0"/>
              <a:t>th</a:t>
            </a:r>
            <a:r>
              <a:rPr lang="en-GB" dirty="0"/>
              <a:t> April 2027</a:t>
            </a:r>
          </a:p>
          <a:p>
            <a:pPr>
              <a:buFont typeface="Wingdings" panose="05000000000000000000" pitchFamily="2" charset="2"/>
              <a:buChar char="§"/>
            </a:pPr>
            <a:r>
              <a:rPr lang="en-GB" dirty="0"/>
              <a:t> In lesson assessments across all subject areas. Core Exams hosted in formal exam setting at the end of the year.</a:t>
            </a:r>
          </a:p>
          <a:p>
            <a:pPr>
              <a:buFont typeface="Wingdings" panose="05000000000000000000" pitchFamily="2" charset="2"/>
              <a:buChar char="§"/>
            </a:pPr>
            <a:r>
              <a:rPr lang="en-GB" dirty="0"/>
              <a:t> Students given a timetable and Supporting Information Booklet to aid their revision preparation.</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1534863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How to support students </a:t>
            </a:r>
            <a:br>
              <a:rPr lang="en-GB" sz="4000" dirty="0"/>
            </a:br>
            <a:r>
              <a:rPr lang="en-GB" sz="4000" dirty="0"/>
              <a:t>with assessment preparations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Encourage students to create a revision timetable for their assessments.</a:t>
            </a:r>
          </a:p>
          <a:p>
            <a:pPr>
              <a:buFont typeface="Wingdings" panose="05000000000000000000" pitchFamily="2" charset="2"/>
              <a:buChar char="§"/>
            </a:pPr>
            <a:r>
              <a:rPr lang="en-GB" dirty="0"/>
              <a:t> Revision is most effective in short chunks of time, i.e. 2 lots of 20 minutes.</a:t>
            </a:r>
          </a:p>
          <a:p>
            <a:pPr>
              <a:buFont typeface="Wingdings" panose="05000000000000000000" pitchFamily="2" charset="2"/>
              <a:buChar char="§"/>
            </a:pPr>
            <a:r>
              <a:rPr lang="en-GB" dirty="0"/>
              <a:t> Establish a routine for their independent study at home.</a:t>
            </a:r>
          </a:p>
          <a:p>
            <a:pPr>
              <a:buFont typeface="Wingdings" panose="05000000000000000000" pitchFamily="2" charset="2"/>
              <a:buChar char="§"/>
            </a:pPr>
            <a:r>
              <a:rPr lang="en-GB" dirty="0"/>
              <a:t> Make sure they have the resources and equipment they need.</a:t>
            </a:r>
          </a:p>
          <a:p>
            <a:pPr>
              <a:buFont typeface="Wingdings" panose="05000000000000000000" pitchFamily="2" charset="2"/>
              <a:buChar char="§"/>
            </a:pPr>
            <a:r>
              <a:rPr lang="en-GB" dirty="0"/>
              <a:t> Create a quiet environment for them to study.</a:t>
            </a:r>
          </a:p>
          <a:p>
            <a:pPr>
              <a:buFont typeface="Wingdings" panose="05000000000000000000" pitchFamily="2" charset="2"/>
              <a:buChar char="§"/>
            </a:pPr>
            <a:r>
              <a:rPr lang="en-GB" dirty="0"/>
              <a:t> Offer encouragement and support.</a:t>
            </a:r>
          </a:p>
          <a:p>
            <a:pPr marL="0" indent="0">
              <a:buNone/>
            </a:pPr>
            <a:endParaRPr lang="en-GB" dirty="0"/>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3925987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we report students’ progress </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dirty="0"/>
              <a:t> We issue an Academic Progress Summary Report twice a year following the Assessment Fortnight. These will be issued:</a:t>
            </a:r>
          </a:p>
          <a:p>
            <a:pPr marL="0" indent="0">
              <a:buNone/>
            </a:pPr>
            <a:r>
              <a:rPr lang="en-GB" dirty="0"/>
              <a:t>	w/c 14</a:t>
            </a:r>
            <a:r>
              <a:rPr lang="en-GB" baseline="30000" dirty="0"/>
              <a:t>th</a:t>
            </a:r>
            <a:r>
              <a:rPr lang="en-GB" dirty="0"/>
              <a:t> December 2026</a:t>
            </a:r>
          </a:p>
          <a:p>
            <a:pPr marL="0" indent="0">
              <a:buNone/>
            </a:pPr>
            <a:r>
              <a:rPr lang="en-GB" dirty="0"/>
              <a:t>	w/c 24</a:t>
            </a:r>
            <a:r>
              <a:rPr lang="en-GB" baseline="30000" dirty="0"/>
              <a:t>th</a:t>
            </a:r>
            <a:r>
              <a:rPr lang="en-GB" dirty="0"/>
              <a:t> May 2027</a:t>
            </a:r>
          </a:p>
          <a:p>
            <a:pPr>
              <a:buFont typeface="Wingdings" panose="05000000000000000000" pitchFamily="2" charset="2"/>
              <a:buChar char="§"/>
            </a:pPr>
            <a:r>
              <a:rPr lang="en-GB" dirty="0"/>
              <a:t> Reports are issued to parents/carers via the SIMs Parent App and hard copies are issued to students to take home.</a:t>
            </a:r>
          </a:p>
          <a:p>
            <a:pPr>
              <a:buFont typeface="Wingdings" panose="05000000000000000000" pitchFamily="2" charset="2"/>
              <a:buChar char="§"/>
            </a:pPr>
            <a:r>
              <a:rPr lang="en-GB" dirty="0"/>
              <a:t> We will hold a face-to-face </a:t>
            </a:r>
            <a:r>
              <a:rPr lang="en-GB" b="1" dirty="0"/>
              <a:t>Consultation Evening on Thursday 4</a:t>
            </a:r>
            <a:r>
              <a:rPr lang="en-GB" b="1" baseline="30000" dirty="0"/>
              <a:t>th</a:t>
            </a:r>
            <a:r>
              <a:rPr lang="en-GB" b="1" dirty="0"/>
              <a:t> February 2027.</a:t>
            </a:r>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3513966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we use assessment </a:t>
            </a:r>
            <a:br>
              <a:rPr lang="en-GB" dirty="0"/>
            </a:br>
            <a:r>
              <a:rPr lang="en-GB" dirty="0"/>
              <a:t>data</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GB" dirty="0"/>
              <a:t> Teachers and Form Tutors will discuss student attainment and progress with them.</a:t>
            </a:r>
          </a:p>
          <a:p>
            <a:pPr>
              <a:buFont typeface="Wingdings" panose="05000000000000000000" pitchFamily="2" charset="2"/>
              <a:buChar char="§"/>
            </a:pPr>
            <a:r>
              <a:rPr lang="en-GB" dirty="0"/>
              <a:t> Students and teachers will identify the specific areas of strength and development from the assessments.</a:t>
            </a:r>
          </a:p>
          <a:p>
            <a:pPr>
              <a:buFont typeface="Wingdings" panose="05000000000000000000" pitchFamily="2" charset="2"/>
              <a:buChar char="§"/>
            </a:pPr>
            <a:r>
              <a:rPr lang="en-GB" dirty="0"/>
              <a:t> This is then used to inform future teaching and learning.</a:t>
            </a:r>
          </a:p>
          <a:p>
            <a:pPr>
              <a:buFont typeface="Wingdings" panose="05000000000000000000" pitchFamily="2" charset="2"/>
              <a:buChar char="§"/>
            </a:pPr>
            <a:r>
              <a:rPr lang="en-GB" dirty="0"/>
              <a:t> We foster a culture of high aspiration and a love of learning to ensure students maximise their progress and potential.</a:t>
            </a:r>
          </a:p>
          <a:p>
            <a:pPr marL="0" indent="0">
              <a:buNone/>
            </a:pPr>
            <a:endParaRPr lang="en-GB" dirty="0"/>
          </a:p>
          <a:p>
            <a:pPr marL="0" indent="0" algn="ctr">
              <a:buNone/>
            </a:pPr>
            <a:r>
              <a:rPr lang="en-GB" sz="4000" b="1" i="1" dirty="0">
                <a:solidFill>
                  <a:schemeClr val="accent1"/>
                </a:solidFill>
                <a:latin typeface="Sitka Subheading" panose="02000505000000020004" pitchFamily="2" charset="0"/>
              </a:rPr>
              <a:t>Achieve success by valuing others</a:t>
            </a:r>
          </a:p>
          <a:p>
            <a:pPr>
              <a:buFont typeface="Wingdings" panose="05000000000000000000" pitchFamily="2" charset="2"/>
              <a:buChar char="§"/>
            </a:pPr>
            <a:endParaRPr lang="en-GB" dirty="0"/>
          </a:p>
        </p:txBody>
      </p:sp>
      <p:sp>
        <p:nvSpPr>
          <p:cNvPr id="4" name="Footer Placeholder 3"/>
          <p:cNvSpPr>
            <a:spLocks noGrp="1"/>
          </p:cNvSpPr>
          <p:nvPr>
            <p:ph type="ftr" sz="quarter" idx="11"/>
          </p:nvPr>
        </p:nvSpPr>
        <p:spPr/>
        <p:txBody>
          <a:bodyPr/>
          <a:lstStyle/>
          <a:p>
            <a:r>
              <a:rPr lang="en-GB" dirty="0"/>
              <a:t>Achieving Success, Valuing Others</a:t>
            </a:r>
          </a:p>
        </p:txBody>
      </p:sp>
    </p:spTree>
    <p:extLst>
      <p:ext uri="{BB962C8B-B14F-4D97-AF65-F5344CB8AC3E}">
        <p14:creationId xmlns:p14="http://schemas.microsoft.com/office/powerpoint/2010/main" val="1541684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1245" y="1705488"/>
            <a:ext cx="4232366" cy="1450757"/>
          </a:xfrm>
        </p:spPr>
        <p:txBody>
          <a:bodyPr/>
          <a:lstStyle/>
          <a:p>
            <a:r>
              <a:rPr lang="en-GB" dirty="0"/>
              <a:t>Personal Development</a:t>
            </a:r>
          </a:p>
        </p:txBody>
      </p:sp>
      <p:pic>
        <p:nvPicPr>
          <p:cNvPr id="5" name="Content Placeholder 4"/>
          <p:cNvPicPr>
            <a:picLocks noGrp="1" noChangeAspect="1"/>
          </p:cNvPicPr>
          <p:nvPr>
            <p:ph idx="1"/>
          </p:nvPr>
        </p:nvPicPr>
        <p:blipFill>
          <a:blip r:embed="rId2"/>
          <a:stretch>
            <a:fillRect/>
          </a:stretch>
        </p:blipFill>
        <p:spPr>
          <a:xfrm>
            <a:off x="0" y="0"/>
            <a:ext cx="6570617" cy="6312487"/>
          </a:xfrm>
          <a:prstGeom prst="rect">
            <a:avLst/>
          </a:prstGeom>
        </p:spPr>
      </p:pic>
      <p:sp>
        <p:nvSpPr>
          <p:cNvPr id="4" name="Footer Placeholder 3"/>
          <p:cNvSpPr>
            <a:spLocks noGrp="1"/>
          </p:cNvSpPr>
          <p:nvPr>
            <p:ph type="ftr" sz="quarter" idx="11"/>
          </p:nvPr>
        </p:nvSpPr>
        <p:spPr/>
        <p:txBody>
          <a:bodyPr/>
          <a:lstStyle/>
          <a:p>
            <a:r>
              <a:rPr lang="en-GB" dirty="0"/>
              <a:t>Achieving Success, Valuing Others</a:t>
            </a:r>
          </a:p>
        </p:txBody>
      </p:sp>
      <p:sp>
        <p:nvSpPr>
          <p:cNvPr id="6" name="Content Placeholder 2"/>
          <p:cNvSpPr txBox="1">
            <a:spLocks/>
          </p:cNvSpPr>
          <p:nvPr/>
        </p:nvSpPr>
        <p:spPr>
          <a:xfrm>
            <a:off x="6701247" y="3889702"/>
            <a:ext cx="5212081" cy="18339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b="1" dirty="0"/>
              <a:t>“The curriculum provided by schools should extend beyond the academic, technical or vocational. Schools should support pupils to develop in many diverse aspects of life.”</a:t>
            </a:r>
            <a:endParaRPr lang="en-GB" dirty="0"/>
          </a:p>
        </p:txBody>
      </p:sp>
    </p:spTree>
    <p:extLst>
      <p:ext uri="{BB962C8B-B14F-4D97-AF65-F5344CB8AC3E}">
        <p14:creationId xmlns:p14="http://schemas.microsoft.com/office/powerpoint/2010/main" val="48446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
            <a:ext cx="12192000" cy="6824977"/>
          </a:xfrm>
          <a:prstGeom prst="rect">
            <a:avLst/>
          </a:prstGeom>
          <a:solidFill>
            <a:schemeClr val="accent5">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a:defRPr/>
            </a:pPr>
            <a:endParaRPr lang="en-GB">
              <a:solidFill>
                <a:prstClr val="white"/>
              </a:solidFill>
              <a:latin typeface="Calibri" panose="020F0502020204030204"/>
            </a:endParaRPr>
          </a:p>
        </p:txBody>
      </p:sp>
      <p:sp>
        <p:nvSpPr>
          <p:cNvPr id="18" name="Rectangle 17"/>
          <p:cNvSpPr/>
          <p:nvPr/>
        </p:nvSpPr>
        <p:spPr>
          <a:xfrm>
            <a:off x="406779" y="4477551"/>
            <a:ext cx="5575774" cy="186626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Arial" panose="020B0604020202020204" pitchFamily="34" charset="0"/>
              <a:buChar char="•"/>
              <a:defRPr/>
            </a:pPr>
            <a:r>
              <a:rPr lang="en-GB" sz="2400" dirty="0">
                <a:solidFill>
                  <a:prstClr val="black"/>
                </a:solidFill>
                <a:latin typeface="Calibri" panose="020F0502020204030204"/>
              </a:rPr>
              <a:t>Being </a:t>
            </a:r>
            <a:r>
              <a:rPr lang="en-GB" sz="2400" dirty="0">
                <a:solidFill>
                  <a:srgbClr val="00B050"/>
                </a:solidFill>
                <a:latin typeface="Calibri" panose="020F0502020204030204"/>
              </a:rPr>
              <a:t>E</a:t>
            </a:r>
            <a:r>
              <a:rPr lang="en-GB" sz="2400" dirty="0">
                <a:solidFill>
                  <a:prstClr val="black"/>
                </a:solidFill>
                <a:latin typeface="Calibri" panose="020F0502020204030204"/>
              </a:rPr>
              <a:t>mpathetic means you are able </a:t>
            </a:r>
            <a:r>
              <a:rPr lang="en-GB" sz="2400" dirty="0">
                <a:solidFill>
                  <a:prstClr val="white"/>
                </a:solidFill>
                <a:latin typeface="Calibri" panose="020F0502020204030204"/>
              </a:rPr>
              <a:t> </a:t>
            </a:r>
            <a:r>
              <a:rPr lang="en-GB" sz="2400" dirty="0">
                <a:solidFill>
                  <a:prstClr val="black"/>
                </a:solidFill>
                <a:latin typeface="Calibri" panose="020F0502020204030204"/>
              </a:rPr>
              <a:t>to understand and share the feelings of another person, even if they are a very different person to you</a:t>
            </a:r>
          </a:p>
        </p:txBody>
      </p:sp>
      <p:sp>
        <p:nvSpPr>
          <p:cNvPr id="23" name="Rectangle 22"/>
          <p:cNvSpPr/>
          <p:nvPr/>
        </p:nvSpPr>
        <p:spPr>
          <a:xfrm>
            <a:off x="6574444" y="2196219"/>
            <a:ext cx="5177427" cy="198817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Arial" panose="020B0604020202020204" pitchFamily="34" charset="0"/>
              <a:buChar char="•"/>
              <a:defRPr/>
            </a:pPr>
            <a:r>
              <a:rPr lang="en-GB" sz="2400" dirty="0">
                <a:solidFill>
                  <a:prstClr val="black"/>
                </a:solidFill>
                <a:latin typeface="Calibri" panose="020F0502020204030204"/>
              </a:rPr>
              <a:t>Being </a:t>
            </a:r>
            <a:r>
              <a:rPr lang="en-GB" sz="2400" dirty="0">
                <a:solidFill>
                  <a:srgbClr val="FF0000"/>
                </a:solidFill>
                <a:latin typeface="Calibri" panose="020F0502020204030204"/>
              </a:rPr>
              <a:t>A</a:t>
            </a:r>
            <a:r>
              <a:rPr lang="en-GB" sz="2400" dirty="0">
                <a:solidFill>
                  <a:prstClr val="black"/>
                </a:solidFill>
                <a:latin typeface="Calibri" panose="020F0502020204030204"/>
              </a:rPr>
              <a:t>mbitious means you have or show a strong desire and determination to succeed and make your life better.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892" y="1514778"/>
            <a:ext cx="2838596" cy="2368672"/>
          </a:xfrm>
          <a:prstGeom prst="rect">
            <a:avLst/>
          </a:prstGeom>
        </p:spPr>
      </p:pic>
      <p:sp>
        <p:nvSpPr>
          <p:cNvPr id="6" name="TextBox 5"/>
          <p:cNvSpPr txBox="1"/>
          <p:nvPr/>
        </p:nvSpPr>
        <p:spPr>
          <a:xfrm>
            <a:off x="192116" y="460197"/>
            <a:ext cx="7287491" cy="707886"/>
          </a:xfrm>
          <a:prstGeom prst="rect">
            <a:avLst/>
          </a:prstGeom>
          <a:noFill/>
        </p:spPr>
        <p:txBody>
          <a:bodyPr wrap="square" rtlCol="0">
            <a:spAutoFit/>
          </a:bodyPr>
          <a:lstStyle/>
          <a:p>
            <a:pPr defTabSz="914400">
              <a:defRPr/>
            </a:pPr>
            <a:r>
              <a:rPr lang="en-GB" sz="4000" b="1" dirty="0">
                <a:solidFill>
                  <a:prstClr val="black"/>
                </a:solidFill>
                <a:latin typeface="Calibri" panose="020F0502020204030204"/>
              </a:rPr>
              <a:t>HHS Character Profile</a:t>
            </a:r>
          </a:p>
        </p:txBody>
      </p:sp>
      <p:pic>
        <p:nvPicPr>
          <p:cNvPr id="9" name="Picture 8"/>
          <p:cNvPicPr>
            <a:picLocks noChangeAspect="1"/>
          </p:cNvPicPr>
          <p:nvPr/>
        </p:nvPicPr>
        <p:blipFill>
          <a:blip r:embed="rId3"/>
          <a:stretch>
            <a:fillRect/>
          </a:stretch>
        </p:blipFill>
        <p:spPr>
          <a:xfrm>
            <a:off x="4935915" y="472671"/>
            <a:ext cx="1638529" cy="638264"/>
          </a:xfrm>
          <a:prstGeom prst="rect">
            <a:avLst/>
          </a:prstGeom>
        </p:spPr>
      </p:pic>
      <p:cxnSp>
        <p:nvCxnSpPr>
          <p:cNvPr id="10" name="Straight Arrow Connector 9"/>
          <p:cNvCxnSpPr/>
          <p:nvPr/>
        </p:nvCxnSpPr>
        <p:spPr>
          <a:xfrm flipV="1">
            <a:off x="3298488" y="1180557"/>
            <a:ext cx="3768518" cy="6319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V="1">
            <a:off x="3194668" y="2305413"/>
            <a:ext cx="3217563" cy="215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3172098" y="2956550"/>
            <a:ext cx="3894908" cy="19479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a:off x="2432709" y="3607721"/>
            <a:ext cx="335080" cy="6207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Rectangle 19"/>
          <p:cNvSpPr/>
          <p:nvPr/>
        </p:nvSpPr>
        <p:spPr>
          <a:xfrm>
            <a:off x="7067008" y="325287"/>
            <a:ext cx="5018315" cy="148723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Arial" panose="020B0604020202020204" pitchFamily="34" charset="0"/>
              <a:buChar char="•"/>
              <a:defRPr/>
            </a:pPr>
            <a:r>
              <a:rPr lang="en-GB" sz="2400" dirty="0">
                <a:solidFill>
                  <a:prstClr val="black"/>
                </a:solidFill>
                <a:latin typeface="Calibri" panose="020F0502020204030204"/>
              </a:rPr>
              <a:t>Being </a:t>
            </a:r>
            <a:r>
              <a:rPr lang="en-GB" sz="2400" dirty="0">
                <a:solidFill>
                  <a:srgbClr val="7030A0"/>
                </a:solidFill>
                <a:latin typeface="Calibri" panose="020F0502020204030204"/>
              </a:rPr>
              <a:t>R</a:t>
            </a:r>
            <a:r>
              <a:rPr lang="en-GB" sz="2400" dirty="0">
                <a:solidFill>
                  <a:prstClr val="black"/>
                </a:solidFill>
                <a:latin typeface="Calibri" panose="020F0502020204030204"/>
              </a:rPr>
              <a:t>espectful means to be polite and show honour to someone or something.</a:t>
            </a:r>
          </a:p>
        </p:txBody>
      </p:sp>
      <p:sp>
        <p:nvSpPr>
          <p:cNvPr id="30" name="Rectangle 29"/>
          <p:cNvSpPr/>
          <p:nvPr/>
        </p:nvSpPr>
        <p:spPr>
          <a:xfrm>
            <a:off x="7067006" y="5065369"/>
            <a:ext cx="4784448" cy="117723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Arial" panose="020B0604020202020204" pitchFamily="34" charset="0"/>
              <a:buChar char="•"/>
              <a:defRPr/>
            </a:pPr>
            <a:r>
              <a:rPr lang="en-GB" sz="2400" dirty="0">
                <a:solidFill>
                  <a:prstClr val="black"/>
                </a:solidFill>
                <a:latin typeface="Calibri" panose="020F0502020204030204"/>
              </a:rPr>
              <a:t>Being </a:t>
            </a:r>
            <a:r>
              <a:rPr lang="en-GB" sz="2400" dirty="0">
                <a:solidFill>
                  <a:srgbClr val="00B0F0"/>
                </a:solidFill>
                <a:latin typeface="Calibri" panose="020F0502020204030204"/>
              </a:rPr>
              <a:t>R</a:t>
            </a:r>
            <a:r>
              <a:rPr lang="en-GB" sz="2400" dirty="0">
                <a:solidFill>
                  <a:prstClr val="black"/>
                </a:solidFill>
                <a:latin typeface="Calibri" panose="020F0502020204030204"/>
              </a:rPr>
              <a:t>esilient means you are able to withstand or recover quickly from difficult situations.</a:t>
            </a:r>
          </a:p>
        </p:txBody>
      </p:sp>
    </p:spTree>
    <p:extLst>
      <p:ext uri="{BB962C8B-B14F-4D97-AF65-F5344CB8AC3E}">
        <p14:creationId xmlns:p14="http://schemas.microsoft.com/office/powerpoint/2010/main" val="67700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80">
                                          <p:stCondLst>
                                            <p:cond delay="0"/>
                                          </p:stCondLst>
                                        </p:cTn>
                                        <p:tgtEl>
                                          <p:spTgt spid="23"/>
                                        </p:tgtEl>
                                      </p:cBhvr>
                                    </p:animEffect>
                                    <p:anim calcmode="lin" valueType="num">
                                      <p:cBhvr>
                                        <p:cTn id="2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31" dur="26">
                                          <p:stCondLst>
                                            <p:cond delay="650"/>
                                          </p:stCondLst>
                                        </p:cTn>
                                        <p:tgtEl>
                                          <p:spTgt spid="23"/>
                                        </p:tgtEl>
                                      </p:cBhvr>
                                      <p:to x="100000" y="60000"/>
                                    </p:animScale>
                                    <p:animScale>
                                      <p:cBhvr>
                                        <p:cTn id="32" dur="166" decel="50000">
                                          <p:stCondLst>
                                            <p:cond delay="676"/>
                                          </p:stCondLst>
                                        </p:cTn>
                                        <p:tgtEl>
                                          <p:spTgt spid="23"/>
                                        </p:tgtEl>
                                      </p:cBhvr>
                                      <p:to x="100000" y="100000"/>
                                    </p:animScale>
                                    <p:animScale>
                                      <p:cBhvr>
                                        <p:cTn id="33" dur="26">
                                          <p:stCondLst>
                                            <p:cond delay="1312"/>
                                          </p:stCondLst>
                                        </p:cTn>
                                        <p:tgtEl>
                                          <p:spTgt spid="23"/>
                                        </p:tgtEl>
                                      </p:cBhvr>
                                      <p:to x="100000" y="80000"/>
                                    </p:animScale>
                                    <p:animScale>
                                      <p:cBhvr>
                                        <p:cTn id="34" dur="166" decel="50000">
                                          <p:stCondLst>
                                            <p:cond delay="1338"/>
                                          </p:stCondLst>
                                        </p:cTn>
                                        <p:tgtEl>
                                          <p:spTgt spid="23"/>
                                        </p:tgtEl>
                                      </p:cBhvr>
                                      <p:to x="100000" y="100000"/>
                                    </p:animScale>
                                    <p:animScale>
                                      <p:cBhvr>
                                        <p:cTn id="35" dur="26">
                                          <p:stCondLst>
                                            <p:cond delay="1642"/>
                                          </p:stCondLst>
                                        </p:cTn>
                                        <p:tgtEl>
                                          <p:spTgt spid="23"/>
                                        </p:tgtEl>
                                      </p:cBhvr>
                                      <p:to x="100000" y="90000"/>
                                    </p:animScale>
                                    <p:animScale>
                                      <p:cBhvr>
                                        <p:cTn id="36" dur="166" decel="50000">
                                          <p:stCondLst>
                                            <p:cond delay="1668"/>
                                          </p:stCondLst>
                                        </p:cTn>
                                        <p:tgtEl>
                                          <p:spTgt spid="23"/>
                                        </p:tgtEl>
                                      </p:cBhvr>
                                      <p:to x="100000" y="100000"/>
                                    </p:animScale>
                                    <p:animScale>
                                      <p:cBhvr>
                                        <p:cTn id="37" dur="26">
                                          <p:stCondLst>
                                            <p:cond delay="1808"/>
                                          </p:stCondLst>
                                        </p:cTn>
                                        <p:tgtEl>
                                          <p:spTgt spid="23"/>
                                        </p:tgtEl>
                                      </p:cBhvr>
                                      <p:to x="100000" y="95000"/>
                                    </p:animScale>
                                    <p:animScale>
                                      <p:cBhvr>
                                        <p:cTn id="38" dur="166" decel="50000">
                                          <p:stCondLst>
                                            <p:cond delay="1834"/>
                                          </p:stCondLst>
                                        </p:cTn>
                                        <p:tgtEl>
                                          <p:spTgt spid="2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80">
                                          <p:stCondLst>
                                            <p:cond delay="0"/>
                                          </p:stCondLst>
                                        </p:cTn>
                                        <p:tgtEl>
                                          <p:spTgt spid="30"/>
                                        </p:tgtEl>
                                      </p:cBhvr>
                                    </p:animEffect>
                                    <p:anim calcmode="lin" valueType="num">
                                      <p:cBhvr>
                                        <p:cTn id="44"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49" dur="26">
                                          <p:stCondLst>
                                            <p:cond delay="650"/>
                                          </p:stCondLst>
                                        </p:cTn>
                                        <p:tgtEl>
                                          <p:spTgt spid="30"/>
                                        </p:tgtEl>
                                      </p:cBhvr>
                                      <p:to x="100000" y="60000"/>
                                    </p:animScale>
                                    <p:animScale>
                                      <p:cBhvr>
                                        <p:cTn id="50" dur="166" decel="50000">
                                          <p:stCondLst>
                                            <p:cond delay="676"/>
                                          </p:stCondLst>
                                        </p:cTn>
                                        <p:tgtEl>
                                          <p:spTgt spid="30"/>
                                        </p:tgtEl>
                                      </p:cBhvr>
                                      <p:to x="100000" y="100000"/>
                                    </p:animScale>
                                    <p:animScale>
                                      <p:cBhvr>
                                        <p:cTn id="51" dur="26">
                                          <p:stCondLst>
                                            <p:cond delay="1312"/>
                                          </p:stCondLst>
                                        </p:cTn>
                                        <p:tgtEl>
                                          <p:spTgt spid="30"/>
                                        </p:tgtEl>
                                      </p:cBhvr>
                                      <p:to x="100000" y="80000"/>
                                    </p:animScale>
                                    <p:animScale>
                                      <p:cBhvr>
                                        <p:cTn id="52" dur="166" decel="50000">
                                          <p:stCondLst>
                                            <p:cond delay="1338"/>
                                          </p:stCondLst>
                                        </p:cTn>
                                        <p:tgtEl>
                                          <p:spTgt spid="30"/>
                                        </p:tgtEl>
                                      </p:cBhvr>
                                      <p:to x="100000" y="100000"/>
                                    </p:animScale>
                                    <p:animScale>
                                      <p:cBhvr>
                                        <p:cTn id="53" dur="26">
                                          <p:stCondLst>
                                            <p:cond delay="1642"/>
                                          </p:stCondLst>
                                        </p:cTn>
                                        <p:tgtEl>
                                          <p:spTgt spid="30"/>
                                        </p:tgtEl>
                                      </p:cBhvr>
                                      <p:to x="100000" y="90000"/>
                                    </p:animScale>
                                    <p:animScale>
                                      <p:cBhvr>
                                        <p:cTn id="54" dur="166" decel="50000">
                                          <p:stCondLst>
                                            <p:cond delay="1668"/>
                                          </p:stCondLst>
                                        </p:cTn>
                                        <p:tgtEl>
                                          <p:spTgt spid="30"/>
                                        </p:tgtEl>
                                      </p:cBhvr>
                                      <p:to x="100000" y="100000"/>
                                    </p:animScale>
                                    <p:animScale>
                                      <p:cBhvr>
                                        <p:cTn id="55" dur="26">
                                          <p:stCondLst>
                                            <p:cond delay="1808"/>
                                          </p:stCondLst>
                                        </p:cTn>
                                        <p:tgtEl>
                                          <p:spTgt spid="30"/>
                                        </p:tgtEl>
                                      </p:cBhvr>
                                      <p:to x="100000" y="95000"/>
                                    </p:animScale>
                                    <p:animScale>
                                      <p:cBhvr>
                                        <p:cTn id="56" dur="166" decel="50000">
                                          <p:stCondLst>
                                            <p:cond delay="1834"/>
                                          </p:stCondLst>
                                        </p:cTn>
                                        <p:tgtEl>
                                          <p:spTgt spid="30"/>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down)">
                                      <p:cBhvr>
                                        <p:cTn id="61" dur="580">
                                          <p:stCondLst>
                                            <p:cond delay="0"/>
                                          </p:stCondLst>
                                        </p:cTn>
                                        <p:tgtEl>
                                          <p:spTgt spid="18"/>
                                        </p:tgtEl>
                                      </p:cBhvr>
                                    </p:animEffect>
                                    <p:anim calcmode="lin" valueType="num">
                                      <p:cBhvr>
                                        <p:cTn id="62"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7" dur="26">
                                          <p:stCondLst>
                                            <p:cond delay="650"/>
                                          </p:stCondLst>
                                        </p:cTn>
                                        <p:tgtEl>
                                          <p:spTgt spid="18"/>
                                        </p:tgtEl>
                                      </p:cBhvr>
                                      <p:to x="100000" y="60000"/>
                                    </p:animScale>
                                    <p:animScale>
                                      <p:cBhvr>
                                        <p:cTn id="68" dur="166" decel="50000">
                                          <p:stCondLst>
                                            <p:cond delay="676"/>
                                          </p:stCondLst>
                                        </p:cTn>
                                        <p:tgtEl>
                                          <p:spTgt spid="18"/>
                                        </p:tgtEl>
                                      </p:cBhvr>
                                      <p:to x="100000" y="100000"/>
                                    </p:animScale>
                                    <p:animScale>
                                      <p:cBhvr>
                                        <p:cTn id="69" dur="26">
                                          <p:stCondLst>
                                            <p:cond delay="1312"/>
                                          </p:stCondLst>
                                        </p:cTn>
                                        <p:tgtEl>
                                          <p:spTgt spid="18"/>
                                        </p:tgtEl>
                                      </p:cBhvr>
                                      <p:to x="100000" y="80000"/>
                                    </p:animScale>
                                    <p:animScale>
                                      <p:cBhvr>
                                        <p:cTn id="70" dur="166" decel="50000">
                                          <p:stCondLst>
                                            <p:cond delay="1338"/>
                                          </p:stCondLst>
                                        </p:cTn>
                                        <p:tgtEl>
                                          <p:spTgt spid="18"/>
                                        </p:tgtEl>
                                      </p:cBhvr>
                                      <p:to x="100000" y="100000"/>
                                    </p:animScale>
                                    <p:animScale>
                                      <p:cBhvr>
                                        <p:cTn id="71" dur="26">
                                          <p:stCondLst>
                                            <p:cond delay="1642"/>
                                          </p:stCondLst>
                                        </p:cTn>
                                        <p:tgtEl>
                                          <p:spTgt spid="18"/>
                                        </p:tgtEl>
                                      </p:cBhvr>
                                      <p:to x="100000" y="90000"/>
                                    </p:animScale>
                                    <p:animScale>
                                      <p:cBhvr>
                                        <p:cTn id="72" dur="166" decel="50000">
                                          <p:stCondLst>
                                            <p:cond delay="1668"/>
                                          </p:stCondLst>
                                        </p:cTn>
                                        <p:tgtEl>
                                          <p:spTgt spid="18"/>
                                        </p:tgtEl>
                                      </p:cBhvr>
                                      <p:to x="100000" y="100000"/>
                                    </p:animScale>
                                    <p:animScale>
                                      <p:cBhvr>
                                        <p:cTn id="73" dur="26">
                                          <p:stCondLst>
                                            <p:cond delay="1808"/>
                                          </p:stCondLst>
                                        </p:cTn>
                                        <p:tgtEl>
                                          <p:spTgt spid="18"/>
                                        </p:tgtEl>
                                      </p:cBhvr>
                                      <p:to x="100000" y="95000"/>
                                    </p:animScale>
                                    <p:animScale>
                                      <p:cBhvr>
                                        <p:cTn id="74"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0" grpId="0" animBg="1"/>
      <p:bldP spid="3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2579DAE-C141-48DB-810E-C070C3008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7" name="Rectangle 16">
            <a:extLst>
              <a:ext uri="{FF2B5EF4-FFF2-40B4-BE49-F238E27FC236}">
                <a16:creationId xmlns:a16="http://schemas.microsoft.com/office/drawing/2014/main" id="{02FD90C3-6350-4D5B-9738-6E94EDF3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7E152FD-79A8-408F-585F-46F865F7C2F0}"/>
              </a:ext>
            </a:extLst>
          </p:cNvPr>
          <p:cNvPicPr>
            <a:picLocks noChangeAspect="1"/>
          </p:cNvPicPr>
          <p:nvPr/>
        </p:nvPicPr>
        <p:blipFill>
          <a:blip r:embed="rId2"/>
          <a:stretch>
            <a:fillRect/>
          </a:stretch>
        </p:blipFill>
        <p:spPr>
          <a:xfrm>
            <a:off x="2486299" y="905933"/>
            <a:ext cx="7251405" cy="5039728"/>
          </a:xfrm>
          <a:prstGeom prst="rect">
            <a:avLst/>
          </a:prstGeom>
        </p:spPr>
      </p:pic>
      <p:sp>
        <p:nvSpPr>
          <p:cNvPr id="4" name="Footer Placeholder 3"/>
          <p:cNvSpPr>
            <a:spLocks noGrp="1"/>
          </p:cNvSpPr>
          <p:nvPr>
            <p:ph type="ftr" sz="quarter" idx="11"/>
          </p:nvPr>
        </p:nvSpPr>
        <p:spPr>
          <a:xfrm>
            <a:off x="3686185" y="6459785"/>
            <a:ext cx="4822804" cy="365125"/>
          </a:xfrm>
        </p:spPr>
        <p:txBody>
          <a:bodyPr vert="horz" lIns="91440" tIns="45720" rIns="91440" bIns="45720" rtlCol="0" anchor="ctr">
            <a:normAutofit/>
          </a:bodyPr>
          <a:lstStyle/>
          <a:p>
            <a:pPr>
              <a:spcAft>
                <a:spcPts val="600"/>
              </a:spcAft>
            </a:pPr>
            <a:r>
              <a:rPr lang="en-US" kern="1200" cap="all" baseline="0">
                <a:solidFill>
                  <a:srgbClr val="FFFFFF"/>
                </a:solidFill>
                <a:latin typeface="+mn-lt"/>
                <a:ea typeface="+mn-ea"/>
                <a:cs typeface="+mn-cs"/>
              </a:rPr>
              <a:t>Achieving Success, Valuing Others</a:t>
            </a:r>
          </a:p>
        </p:txBody>
      </p:sp>
    </p:spTree>
    <p:extLst>
      <p:ext uri="{BB962C8B-B14F-4D97-AF65-F5344CB8AC3E}">
        <p14:creationId xmlns:p14="http://schemas.microsoft.com/office/powerpoint/2010/main" val="4187707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088" y="311541"/>
            <a:ext cx="10058400" cy="1450757"/>
          </a:xfrm>
        </p:spPr>
        <p:txBody>
          <a:bodyPr>
            <a:normAutofit/>
          </a:bodyPr>
          <a:lstStyle/>
          <a:p>
            <a:r>
              <a:rPr lang="en-GB" sz="4400" dirty="0"/>
              <a:t>Experience of the Workplace</a:t>
            </a:r>
          </a:p>
        </p:txBody>
      </p:sp>
      <p:sp>
        <p:nvSpPr>
          <p:cNvPr id="3" name="Content Placeholder 2"/>
          <p:cNvSpPr>
            <a:spLocks noGrp="1"/>
          </p:cNvSpPr>
          <p:nvPr>
            <p:ph idx="1"/>
          </p:nvPr>
        </p:nvSpPr>
        <p:spPr>
          <a:xfrm>
            <a:off x="906088" y="1837421"/>
            <a:ext cx="10058400" cy="4023360"/>
          </a:xfrm>
        </p:spPr>
        <p:txBody>
          <a:bodyPr>
            <a:normAutofit fontScale="77500" lnSpcReduction="20000"/>
          </a:bodyPr>
          <a:lstStyle/>
          <a:p>
            <a:pPr>
              <a:buFont typeface="Wingdings" panose="05000000000000000000" pitchFamily="2" charset="2"/>
              <a:buChar char="§"/>
            </a:pPr>
            <a:r>
              <a:rPr lang="en-GB" b="1" dirty="0">
                <a:latin typeface="+mn-lt"/>
              </a:rPr>
              <a:t> Monday 12</a:t>
            </a:r>
            <a:r>
              <a:rPr lang="en-GB" b="1" baseline="30000" dirty="0">
                <a:latin typeface="+mn-lt"/>
              </a:rPr>
              <a:t>th</a:t>
            </a:r>
            <a:r>
              <a:rPr lang="en-GB" b="1" dirty="0">
                <a:latin typeface="+mn-lt"/>
              </a:rPr>
              <a:t>  July – Thursday 15</a:t>
            </a:r>
            <a:r>
              <a:rPr lang="en-GB" b="1" baseline="30000" dirty="0">
                <a:latin typeface="+mn-lt"/>
              </a:rPr>
              <a:t>th</a:t>
            </a:r>
            <a:r>
              <a:rPr lang="en-GB" b="1" dirty="0">
                <a:latin typeface="+mn-lt"/>
              </a:rPr>
              <a:t> July, 2027</a:t>
            </a:r>
            <a:endParaRPr lang="en-GB" dirty="0">
              <a:latin typeface="+mn-lt"/>
            </a:endParaRPr>
          </a:p>
          <a:p>
            <a:pPr>
              <a:lnSpc>
                <a:spcPct val="170000"/>
              </a:lnSpc>
              <a:buFont typeface="Wingdings" panose="05000000000000000000" pitchFamily="2" charset="2"/>
              <a:buChar char="§"/>
            </a:pPr>
            <a:r>
              <a:rPr lang="en-GB" dirty="0">
                <a:latin typeface="+mn-lt"/>
              </a:rPr>
              <a:t>This is a great opportunity for students to gain an understanding of the ‘world of work’, whilst developing employability skills which will enable them to make competitive applications to any Sixth Form, college or apprenticeship.</a:t>
            </a:r>
            <a:endParaRPr lang="en-GB" b="1" dirty="0">
              <a:latin typeface="+mn-lt"/>
            </a:endParaRPr>
          </a:p>
          <a:p>
            <a:pPr>
              <a:buFont typeface="Wingdings" panose="05000000000000000000" pitchFamily="2" charset="2"/>
              <a:buChar char="§"/>
            </a:pPr>
            <a:r>
              <a:rPr lang="en-GB" dirty="0">
                <a:latin typeface="+mn-lt"/>
              </a:rPr>
              <a:t>Four days individual, face to face experience</a:t>
            </a:r>
            <a:endParaRPr lang="en-GB" b="1" dirty="0">
              <a:latin typeface="+mn-lt"/>
            </a:endParaRPr>
          </a:p>
          <a:p>
            <a:pPr marL="0" indent="0">
              <a:buNone/>
            </a:pPr>
            <a:endParaRPr lang="en-GB" dirty="0">
              <a:latin typeface="+mn-lt"/>
            </a:endParaRPr>
          </a:p>
          <a:p>
            <a:pPr>
              <a:spcBef>
                <a:spcPts val="0"/>
              </a:spcBef>
              <a:spcAft>
                <a:spcPts val="0"/>
              </a:spcAft>
              <a:buFont typeface="Wingdings" panose="05000000000000000000" pitchFamily="2" charset="2"/>
              <a:buChar char="§"/>
            </a:pPr>
            <a:r>
              <a:rPr lang="en-GB" dirty="0">
                <a:latin typeface="+mn-lt"/>
              </a:rPr>
              <a:t>Students will need</a:t>
            </a:r>
          </a:p>
          <a:p>
            <a:pPr marL="0">
              <a:spcBef>
                <a:spcPts val="0"/>
              </a:spcBef>
              <a:spcAft>
                <a:spcPts val="0"/>
              </a:spcAft>
            </a:pPr>
            <a:r>
              <a:rPr lang="en-GB" dirty="0">
                <a:latin typeface="+mn-lt"/>
              </a:rPr>
              <a:t>· Business name and full address including post code</a:t>
            </a:r>
          </a:p>
          <a:p>
            <a:pPr marL="0">
              <a:spcBef>
                <a:spcPts val="0"/>
              </a:spcBef>
              <a:spcAft>
                <a:spcPts val="0"/>
              </a:spcAft>
            </a:pPr>
            <a:r>
              <a:rPr lang="en-GB" dirty="0">
                <a:latin typeface="+mn-lt"/>
              </a:rPr>
              <a:t>· Employer contact name</a:t>
            </a:r>
          </a:p>
          <a:p>
            <a:pPr marL="0">
              <a:spcBef>
                <a:spcPts val="0"/>
              </a:spcBef>
              <a:spcAft>
                <a:spcPts val="0"/>
              </a:spcAft>
            </a:pPr>
            <a:r>
              <a:rPr lang="en-GB" dirty="0">
                <a:latin typeface="+mn-lt"/>
              </a:rPr>
              <a:t>· Employer contact email address</a:t>
            </a:r>
          </a:p>
          <a:p>
            <a:pPr marL="0">
              <a:spcBef>
                <a:spcPts val="0"/>
              </a:spcBef>
              <a:spcAft>
                <a:spcPts val="0"/>
              </a:spcAft>
            </a:pPr>
            <a:r>
              <a:rPr lang="en-GB" dirty="0">
                <a:latin typeface="+mn-lt"/>
              </a:rPr>
              <a:t>· Parent or guardian name and email address</a:t>
            </a:r>
          </a:p>
          <a:p>
            <a:endParaRPr lang="en-GB" dirty="0">
              <a:latin typeface="+mn-lt"/>
            </a:endParaRPr>
          </a:p>
          <a:p>
            <a:pPr>
              <a:buFont typeface="Wingdings" panose="05000000000000000000" pitchFamily="2" charset="2"/>
              <a:buChar char="§"/>
            </a:pPr>
            <a:r>
              <a:rPr lang="en-GB" dirty="0">
                <a:latin typeface="+mn-lt"/>
              </a:rPr>
              <a:t>The first self-placement deadline is </a:t>
            </a:r>
            <a:r>
              <a:rPr lang="en-GB" b="1" dirty="0">
                <a:latin typeface="+mn-lt"/>
              </a:rPr>
              <a:t>Friday 12th February</a:t>
            </a:r>
            <a:r>
              <a:rPr lang="en-GB" dirty="0">
                <a:latin typeface="+mn-lt"/>
              </a:rPr>
              <a:t>. Students should have entered all the details on </a:t>
            </a:r>
            <a:r>
              <a:rPr lang="en-GB" dirty="0" err="1">
                <a:latin typeface="+mn-lt"/>
              </a:rPr>
              <a:t>Unifrog</a:t>
            </a:r>
            <a:r>
              <a:rPr lang="en-GB" dirty="0">
                <a:latin typeface="+mn-lt"/>
              </a:rPr>
              <a:t> by this date</a:t>
            </a:r>
          </a:p>
          <a:p>
            <a:endParaRPr lang="en-GB" dirty="0"/>
          </a:p>
        </p:txBody>
      </p:sp>
      <p:sp>
        <p:nvSpPr>
          <p:cNvPr id="4" name="Footer Placeholder 3"/>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13133" y="3274567"/>
            <a:ext cx="3330003" cy="1413813"/>
          </a:xfrm>
          <a:prstGeom prst="rect">
            <a:avLst/>
          </a:prstGeom>
        </p:spPr>
      </p:pic>
    </p:spTree>
    <p:extLst>
      <p:ext uri="{BB962C8B-B14F-4D97-AF65-F5344CB8AC3E}">
        <p14:creationId xmlns:p14="http://schemas.microsoft.com/office/powerpoint/2010/main" val="43623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264624" y="1113218"/>
            <a:ext cx="2533650" cy="1809750"/>
          </a:xfrm>
          <a:prstGeom prst="rect">
            <a:avLst/>
          </a:prstGeom>
        </p:spPr>
      </p:pic>
      <p:sp>
        <p:nvSpPr>
          <p:cNvPr id="6" name="TextBox 5"/>
          <p:cNvSpPr txBox="1"/>
          <p:nvPr/>
        </p:nvSpPr>
        <p:spPr>
          <a:xfrm>
            <a:off x="2249905" y="385011"/>
            <a:ext cx="7232686" cy="707886"/>
          </a:xfrm>
          <a:prstGeom prst="rect">
            <a:avLst/>
          </a:prstGeom>
          <a:noFill/>
        </p:spPr>
        <p:txBody>
          <a:bodyPr wrap="none" rtlCol="0">
            <a:spAutoFit/>
          </a:bodyPr>
          <a:lstStyle/>
          <a:p>
            <a:pPr defTabSz="914400">
              <a:defRPr/>
            </a:pPr>
            <a:r>
              <a:rPr lang="en-GB" sz="4000" b="1" u="sng" dirty="0">
                <a:solidFill>
                  <a:srgbClr val="32363F"/>
                </a:solidFill>
                <a:latin typeface="Calibri Light"/>
              </a:rPr>
              <a:t>Who can help me find a placement</a:t>
            </a:r>
          </a:p>
        </p:txBody>
      </p:sp>
      <p:sp>
        <p:nvSpPr>
          <p:cNvPr id="7" name="TextBox 6"/>
          <p:cNvSpPr txBox="1"/>
          <p:nvPr/>
        </p:nvSpPr>
        <p:spPr>
          <a:xfrm>
            <a:off x="3226219" y="1765188"/>
            <a:ext cx="1246047" cy="584775"/>
          </a:xfrm>
          <a:prstGeom prst="rect">
            <a:avLst/>
          </a:prstGeom>
          <a:noFill/>
        </p:spPr>
        <p:txBody>
          <a:bodyPr wrap="none" rtlCol="0">
            <a:spAutoFit/>
          </a:bodyPr>
          <a:lstStyle/>
          <a:p>
            <a:pPr defTabSz="914400">
              <a:defRPr/>
            </a:pPr>
            <a:r>
              <a:rPr lang="en-GB" sz="3200" b="1" dirty="0">
                <a:solidFill>
                  <a:srgbClr val="32363F"/>
                </a:solidFill>
                <a:latin typeface="Calibri Light"/>
              </a:rPr>
              <a:t>Family</a:t>
            </a:r>
          </a:p>
        </p:txBody>
      </p:sp>
      <p:pic>
        <p:nvPicPr>
          <p:cNvPr id="8" name="Picture 7"/>
          <p:cNvPicPr>
            <a:picLocks noChangeAspect="1"/>
          </p:cNvPicPr>
          <p:nvPr/>
        </p:nvPicPr>
        <p:blipFill>
          <a:blip r:embed="rId3">
            <a:clrChange>
              <a:clrFrom>
                <a:srgbClr val="A8CC6C"/>
              </a:clrFrom>
              <a:clrTo>
                <a:srgbClr val="A8CC6C">
                  <a:alpha val="0"/>
                </a:srgbClr>
              </a:clrTo>
            </a:clrChange>
          </a:blip>
          <a:stretch>
            <a:fillRect/>
          </a:stretch>
        </p:blipFill>
        <p:spPr>
          <a:xfrm>
            <a:off x="6237203" y="1010254"/>
            <a:ext cx="3245388" cy="2187368"/>
          </a:xfrm>
          <a:prstGeom prst="rect">
            <a:avLst/>
          </a:prstGeom>
        </p:spPr>
      </p:pic>
      <p:sp>
        <p:nvSpPr>
          <p:cNvPr id="9" name="TextBox 8"/>
          <p:cNvSpPr txBox="1"/>
          <p:nvPr/>
        </p:nvSpPr>
        <p:spPr>
          <a:xfrm>
            <a:off x="9828111" y="1894193"/>
            <a:ext cx="1394934" cy="584775"/>
          </a:xfrm>
          <a:prstGeom prst="rect">
            <a:avLst/>
          </a:prstGeom>
          <a:noFill/>
        </p:spPr>
        <p:txBody>
          <a:bodyPr wrap="none" rtlCol="0">
            <a:spAutoFit/>
          </a:bodyPr>
          <a:lstStyle/>
          <a:p>
            <a:pPr defTabSz="914400">
              <a:defRPr/>
            </a:pPr>
            <a:r>
              <a:rPr lang="en-GB" sz="3200" b="1" dirty="0">
                <a:solidFill>
                  <a:srgbClr val="32363F"/>
                </a:solidFill>
                <a:latin typeface="Calibri Light"/>
              </a:rPr>
              <a:t>Friends</a:t>
            </a:r>
          </a:p>
        </p:txBody>
      </p:sp>
      <p:pic>
        <p:nvPicPr>
          <p:cNvPr id="10" name="Picture 9"/>
          <p:cNvPicPr>
            <a:picLocks noChangeAspect="1"/>
          </p:cNvPicPr>
          <p:nvPr/>
        </p:nvPicPr>
        <p:blipFill>
          <a:blip r:embed="rId4">
            <a:clrChange>
              <a:clrFrom>
                <a:srgbClr val="FFFFFF"/>
              </a:clrFrom>
              <a:clrTo>
                <a:srgbClr val="FFFFFF">
                  <a:alpha val="0"/>
                </a:srgbClr>
              </a:clrTo>
            </a:clrChange>
          </a:blip>
          <a:stretch>
            <a:fillRect/>
          </a:stretch>
        </p:blipFill>
        <p:spPr>
          <a:xfrm>
            <a:off x="359192" y="3138139"/>
            <a:ext cx="2867025" cy="1590675"/>
          </a:xfrm>
          <a:prstGeom prst="rect">
            <a:avLst/>
          </a:prstGeom>
        </p:spPr>
      </p:pic>
      <p:sp>
        <p:nvSpPr>
          <p:cNvPr id="11" name="TextBox 10"/>
          <p:cNvSpPr txBox="1"/>
          <p:nvPr/>
        </p:nvSpPr>
        <p:spPr>
          <a:xfrm>
            <a:off x="3226217" y="3641090"/>
            <a:ext cx="2172390" cy="584775"/>
          </a:xfrm>
          <a:prstGeom prst="rect">
            <a:avLst/>
          </a:prstGeom>
          <a:noFill/>
        </p:spPr>
        <p:txBody>
          <a:bodyPr wrap="none" rtlCol="0">
            <a:spAutoFit/>
          </a:bodyPr>
          <a:lstStyle/>
          <a:p>
            <a:pPr defTabSz="914400">
              <a:defRPr/>
            </a:pPr>
            <a:r>
              <a:rPr lang="en-GB" sz="3200" b="1" dirty="0">
                <a:solidFill>
                  <a:srgbClr val="32363F"/>
                </a:solidFill>
                <a:latin typeface="Calibri Light"/>
              </a:rPr>
              <a:t>Neighbours </a:t>
            </a:r>
          </a:p>
        </p:txBody>
      </p:sp>
      <p:sp>
        <p:nvSpPr>
          <p:cNvPr id="13" name="TextBox 12"/>
          <p:cNvSpPr txBox="1"/>
          <p:nvPr/>
        </p:nvSpPr>
        <p:spPr>
          <a:xfrm>
            <a:off x="9836435" y="3789809"/>
            <a:ext cx="2355565" cy="1569660"/>
          </a:xfrm>
          <a:prstGeom prst="rect">
            <a:avLst/>
          </a:prstGeom>
          <a:noFill/>
        </p:spPr>
        <p:txBody>
          <a:bodyPr wrap="square" rtlCol="0">
            <a:spAutoFit/>
          </a:bodyPr>
          <a:lstStyle/>
          <a:p>
            <a:pPr defTabSz="914400">
              <a:defRPr/>
            </a:pPr>
            <a:r>
              <a:rPr lang="en-GB" sz="3200" b="1" dirty="0">
                <a:solidFill>
                  <a:srgbClr val="32363F"/>
                </a:solidFill>
                <a:latin typeface="Calibri Light"/>
              </a:rPr>
              <a:t>Exploring the </a:t>
            </a:r>
          </a:p>
          <a:p>
            <a:pPr defTabSz="914400">
              <a:defRPr/>
            </a:pPr>
            <a:r>
              <a:rPr lang="en-GB" sz="3200" b="1" dirty="0">
                <a:solidFill>
                  <a:srgbClr val="32363F"/>
                </a:solidFill>
                <a:latin typeface="Calibri Light"/>
              </a:rPr>
              <a:t>local labour market</a:t>
            </a:r>
          </a:p>
        </p:txBody>
      </p:sp>
      <p:pic>
        <p:nvPicPr>
          <p:cNvPr id="14" name="Picture 13"/>
          <p:cNvPicPr>
            <a:picLocks noChangeAspect="1"/>
          </p:cNvPicPr>
          <p:nvPr/>
        </p:nvPicPr>
        <p:blipFill>
          <a:blip r:embed="rId5">
            <a:clrChange>
              <a:clrFrom>
                <a:srgbClr val="FFFFFF"/>
              </a:clrFrom>
              <a:clrTo>
                <a:srgbClr val="FFFFFF">
                  <a:alpha val="0"/>
                </a:srgbClr>
              </a:clrTo>
            </a:clrChange>
          </a:blip>
          <a:stretch>
            <a:fillRect/>
          </a:stretch>
        </p:blipFill>
        <p:spPr>
          <a:xfrm>
            <a:off x="937650" y="4808456"/>
            <a:ext cx="1312255" cy="1954119"/>
          </a:xfrm>
          <a:prstGeom prst="rect">
            <a:avLst/>
          </a:prstGeom>
        </p:spPr>
      </p:pic>
      <p:sp>
        <p:nvSpPr>
          <p:cNvPr id="15" name="TextBox 14"/>
          <p:cNvSpPr txBox="1"/>
          <p:nvPr/>
        </p:nvSpPr>
        <p:spPr>
          <a:xfrm>
            <a:off x="3178402" y="5231763"/>
            <a:ext cx="2615973" cy="1077218"/>
          </a:xfrm>
          <a:prstGeom prst="rect">
            <a:avLst/>
          </a:prstGeom>
          <a:noFill/>
        </p:spPr>
        <p:txBody>
          <a:bodyPr wrap="none" rtlCol="0">
            <a:spAutoFit/>
          </a:bodyPr>
          <a:lstStyle/>
          <a:p>
            <a:pPr defTabSz="914400">
              <a:defRPr/>
            </a:pPr>
            <a:r>
              <a:rPr lang="en-GB" sz="3200" b="1" dirty="0">
                <a:solidFill>
                  <a:srgbClr val="32363F"/>
                </a:solidFill>
                <a:latin typeface="Calibri Light"/>
              </a:rPr>
              <a:t>School careers </a:t>
            </a:r>
          </a:p>
          <a:p>
            <a:pPr defTabSz="914400">
              <a:defRPr/>
            </a:pPr>
            <a:r>
              <a:rPr lang="en-GB" sz="3200" b="1" dirty="0">
                <a:solidFill>
                  <a:srgbClr val="32363F"/>
                </a:solidFill>
                <a:latin typeface="Calibri Light"/>
              </a:rPr>
              <a:t>team</a:t>
            </a:r>
          </a:p>
        </p:txBody>
      </p:sp>
      <p:pic>
        <p:nvPicPr>
          <p:cNvPr id="16" name="Picture 15"/>
          <p:cNvPicPr>
            <a:picLocks noChangeAspect="1"/>
          </p:cNvPicPr>
          <p:nvPr/>
        </p:nvPicPr>
        <p:blipFill>
          <a:blip r:embed="rId6"/>
          <a:stretch>
            <a:fillRect/>
          </a:stretch>
        </p:blipFill>
        <p:spPr>
          <a:xfrm>
            <a:off x="5794375" y="3334659"/>
            <a:ext cx="4010025" cy="23907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64720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33837" y="96253"/>
            <a:ext cx="1722624" cy="1714968"/>
          </a:xfrm>
          <a:prstGeom prst="rect">
            <a:avLst/>
          </a:prstGeom>
        </p:spPr>
      </p:pic>
      <p:sp>
        <p:nvSpPr>
          <p:cNvPr id="7" name="Title 1">
            <a:extLst>
              <a:ext uri="{FF2B5EF4-FFF2-40B4-BE49-F238E27FC236}">
                <a16:creationId xmlns:a16="http://schemas.microsoft.com/office/drawing/2014/main" id="{77595B96-8524-4454-A1E8-B8D1CAE866DC}"/>
              </a:ext>
            </a:extLst>
          </p:cNvPr>
          <p:cNvSpPr txBox="1">
            <a:spLocks/>
          </p:cNvSpPr>
          <p:nvPr/>
        </p:nvSpPr>
        <p:spPr>
          <a:xfrm>
            <a:off x="1979688" y="96253"/>
            <a:ext cx="3476732" cy="1548207"/>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5400" b="1" kern="1200">
                <a:solidFill>
                  <a:schemeClr val="bg1"/>
                </a:solidFill>
                <a:latin typeface="+mj-lt"/>
                <a:ea typeface="+mj-ea"/>
                <a:cs typeface="+mj-cs"/>
              </a:defRPr>
            </a:lvl1pPr>
          </a:lstStyle>
          <a:p>
            <a:pPr algn="ctr">
              <a:defRPr/>
            </a:pPr>
            <a:r>
              <a:rPr lang="en-US" dirty="0">
                <a:solidFill>
                  <a:srgbClr val="32363F"/>
                </a:solidFill>
                <a:latin typeface="Calibri"/>
              </a:rPr>
              <a:t>How to email Businesses</a:t>
            </a:r>
            <a:endParaRPr lang="en-GB" dirty="0">
              <a:solidFill>
                <a:srgbClr val="32363F"/>
              </a:solidFill>
              <a:latin typeface="Calibri"/>
            </a:endParaRPr>
          </a:p>
        </p:txBody>
      </p:sp>
      <p:sp>
        <p:nvSpPr>
          <p:cNvPr id="8" name="TextBox 7"/>
          <p:cNvSpPr txBox="1"/>
          <p:nvPr/>
        </p:nvSpPr>
        <p:spPr>
          <a:xfrm>
            <a:off x="0" y="1811221"/>
            <a:ext cx="6412832" cy="4154984"/>
          </a:xfrm>
          <a:prstGeom prst="rect">
            <a:avLst/>
          </a:prstGeom>
          <a:noFill/>
        </p:spPr>
        <p:txBody>
          <a:bodyPr wrap="square" rtlCol="0">
            <a:spAutoFit/>
          </a:bodyPr>
          <a:lstStyle/>
          <a:p>
            <a:pPr marL="285750" indent="-285750" defTabSz="914400">
              <a:buFont typeface="Arial" panose="020B0604020202020204" pitchFamily="34" charset="0"/>
              <a:buChar char="•"/>
              <a:defRPr/>
            </a:pPr>
            <a:r>
              <a:rPr lang="en-GB" sz="2200" b="1" dirty="0">
                <a:solidFill>
                  <a:srgbClr val="32363F"/>
                </a:solidFill>
                <a:latin typeface="Calibri Light"/>
              </a:rPr>
              <a:t>Include the dates you want to visit </a:t>
            </a:r>
          </a:p>
          <a:p>
            <a:pPr algn="ctr" defTabSz="914400">
              <a:defRPr/>
            </a:pPr>
            <a:r>
              <a:rPr lang="en-GB" sz="2200" b="1" dirty="0">
                <a:solidFill>
                  <a:srgbClr val="32363F"/>
                </a:solidFill>
                <a:latin typeface="Calibri Light"/>
              </a:rPr>
              <a:t>12</a:t>
            </a:r>
            <a:r>
              <a:rPr lang="en-GB" sz="2200" b="1" baseline="30000" dirty="0">
                <a:solidFill>
                  <a:srgbClr val="32363F"/>
                </a:solidFill>
                <a:latin typeface="Calibri Light"/>
              </a:rPr>
              <a:t>th</a:t>
            </a:r>
            <a:r>
              <a:rPr lang="en-GB" sz="2200" b="1" dirty="0">
                <a:solidFill>
                  <a:srgbClr val="32363F"/>
                </a:solidFill>
                <a:latin typeface="Calibri Light"/>
              </a:rPr>
              <a:t> -15</a:t>
            </a:r>
            <a:r>
              <a:rPr lang="en-GB" sz="2200" b="1" baseline="30000" dirty="0">
                <a:solidFill>
                  <a:srgbClr val="32363F"/>
                </a:solidFill>
                <a:latin typeface="Calibri Light"/>
              </a:rPr>
              <a:t>th</a:t>
            </a:r>
            <a:r>
              <a:rPr lang="en-GB" sz="2200" b="1" dirty="0">
                <a:solidFill>
                  <a:srgbClr val="32363F"/>
                </a:solidFill>
                <a:latin typeface="Calibri Light"/>
              </a:rPr>
              <a:t> July</a:t>
            </a:r>
          </a:p>
          <a:p>
            <a:pPr defTabSz="914400">
              <a:defRPr/>
            </a:pPr>
            <a:endParaRPr lang="en-GB" sz="2200" b="1" dirty="0">
              <a:solidFill>
                <a:srgbClr val="32363F"/>
              </a:solidFill>
              <a:latin typeface="Calibri Light"/>
            </a:endParaRPr>
          </a:p>
          <a:p>
            <a:pPr marL="285750" indent="-285750" defTabSz="914400">
              <a:buFont typeface="Arial" panose="020B0604020202020204" pitchFamily="34" charset="0"/>
              <a:buChar char="•"/>
              <a:defRPr/>
            </a:pPr>
            <a:r>
              <a:rPr lang="en-GB" sz="2200" b="1" dirty="0">
                <a:solidFill>
                  <a:srgbClr val="32363F"/>
                </a:solidFill>
                <a:latin typeface="Calibri Light"/>
              </a:rPr>
              <a:t>Explain why you are interested in their business (Skills, knowledge or both)</a:t>
            </a:r>
          </a:p>
          <a:p>
            <a:pPr defTabSz="914400">
              <a:defRPr/>
            </a:pPr>
            <a:endParaRPr lang="en-GB" sz="2200" b="1" dirty="0">
              <a:solidFill>
                <a:srgbClr val="32363F"/>
              </a:solidFill>
              <a:latin typeface="Calibri Light"/>
            </a:endParaRPr>
          </a:p>
          <a:p>
            <a:pPr marL="285750" indent="-285750" defTabSz="914400">
              <a:buFont typeface="Arial" panose="020B0604020202020204" pitchFamily="34" charset="0"/>
              <a:buChar char="•"/>
              <a:defRPr/>
            </a:pPr>
            <a:r>
              <a:rPr lang="en-GB" sz="2200" b="1" dirty="0">
                <a:solidFill>
                  <a:srgbClr val="32363F"/>
                </a:solidFill>
                <a:latin typeface="Calibri Light"/>
              </a:rPr>
              <a:t>Be professional and polite– check your spelling and don’t use abbreviations</a:t>
            </a:r>
          </a:p>
          <a:p>
            <a:pPr defTabSz="914400">
              <a:defRPr/>
            </a:pPr>
            <a:endParaRPr lang="en-GB" sz="2200" b="1" dirty="0">
              <a:solidFill>
                <a:srgbClr val="32363F"/>
              </a:solidFill>
              <a:latin typeface="Calibri Light"/>
            </a:endParaRPr>
          </a:p>
          <a:p>
            <a:pPr marL="285750" indent="-285750" defTabSz="914400">
              <a:buFont typeface="Arial" panose="020B0604020202020204" pitchFamily="34" charset="0"/>
              <a:buChar char="•"/>
              <a:defRPr/>
            </a:pPr>
            <a:r>
              <a:rPr lang="en-GB" sz="2200" b="1" dirty="0">
                <a:solidFill>
                  <a:srgbClr val="32363F"/>
                </a:solidFill>
                <a:latin typeface="Calibri Light"/>
              </a:rPr>
              <a:t>Use your school email address </a:t>
            </a:r>
          </a:p>
          <a:p>
            <a:pPr defTabSz="914400">
              <a:defRPr/>
            </a:pPr>
            <a:endParaRPr lang="en-GB" sz="2200" b="1" dirty="0">
              <a:solidFill>
                <a:srgbClr val="32363F"/>
              </a:solidFill>
              <a:latin typeface="Calibri Light"/>
            </a:endParaRPr>
          </a:p>
          <a:p>
            <a:pPr marL="285750" indent="-285750" defTabSz="914400">
              <a:buFont typeface="Arial" panose="020B0604020202020204" pitchFamily="34" charset="0"/>
              <a:buChar char="•"/>
              <a:defRPr/>
            </a:pPr>
            <a:endParaRPr lang="en-GB" sz="2200" dirty="0">
              <a:solidFill>
                <a:srgbClr val="32363F"/>
              </a:solidFill>
              <a:latin typeface="Calibri Light"/>
            </a:endParaRPr>
          </a:p>
        </p:txBody>
      </p:sp>
      <p:sp>
        <p:nvSpPr>
          <p:cNvPr id="2" name="Rectangle 1"/>
          <p:cNvSpPr/>
          <p:nvPr/>
        </p:nvSpPr>
        <p:spPr>
          <a:xfrm>
            <a:off x="501015" y="5288340"/>
            <a:ext cx="4955405" cy="1569660"/>
          </a:xfrm>
          <a:prstGeom prst="rect">
            <a:avLst/>
          </a:prstGeom>
          <a:solidFill>
            <a:srgbClr val="FFFF00"/>
          </a:solidFill>
        </p:spPr>
        <p:txBody>
          <a:bodyPr wrap="square">
            <a:spAutoFit/>
          </a:bodyPr>
          <a:lstStyle/>
          <a:p>
            <a:pPr algn="ctr" defTabSz="914400">
              <a:defRPr/>
            </a:pPr>
            <a:r>
              <a:rPr lang="en-GB" sz="2400" b="1" u="sng" dirty="0" err="1">
                <a:solidFill>
                  <a:srgbClr val="32363F"/>
                </a:solidFill>
                <a:latin typeface="Calibri Light"/>
              </a:rPr>
              <a:t>Unifrog</a:t>
            </a:r>
            <a:endParaRPr lang="en-GB" sz="2400" b="1" u="sng" dirty="0">
              <a:solidFill>
                <a:srgbClr val="32363F"/>
              </a:solidFill>
              <a:latin typeface="Calibri Light"/>
            </a:endParaRPr>
          </a:p>
          <a:p>
            <a:pPr algn="ctr" defTabSz="914400">
              <a:defRPr/>
            </a:pPr>
            <a:r>
              <a:rPr lang="en-GB" sz="2400" b="1" dirty="0">
                <a:solidFill>
                  <a:srgbClr val="32363F"/>
                </a:solidFill>
                <a:latin typeface="Calibri Light"/>
              </a:rPr>
              <a:t>*Please can you add noreply@unifrog.org </a:t>
            </a:r>
          </a:p>
          <a:p>
            <a:pPr algn="ctr" defTabSz="914400">
              <a:defRPr/>
            </a:pPr>
            <a:r>
              <a:rPr lang="en-GB" sz="2400" b="1" dirty="0">
                <a:solidFill>
                  <a:srgbClr val="32363F"/>
                </a:solidFill>
                <a:latin typeface="Calibri Light"/>
              </a:rPr>
              <a:t>to your safe sender list /whitelist.</a:t>
            </a:r>
          </a:p>
        </p:txBody>
      </p:sp>
      <p:sp>
        <p:nvSpPr>
          <p:cNvPr id="3" name="TextBox 2"/>
          <p:cNvSpPr txBox="1"/>
          <p:nvPr/>
        </p:nvSpPr>
        <p:spPr>
          <a:xfrm>
            <a:off x="7026233" y="769752"/>
            <a:ext cx="4369261" cy="2246769"/>
          </a:xfrm>
          <a:prstGeom prst="rect">
            <a:avLst/>
          </a:prstGeom>
          <a:noFill/>
        </p:spPr>
        <p:txBody>
          <a:bodyPr wrap="square" rtlCol="0">
            <a:spAutoFit/>
          </a:bodyPr>
          <a:lstStyle/>
          <a:p>
            <a:pPr defTabSz="914400">
              <a:defRPr/>
            </a:pPr>
            <a:r>
              <a:rPr lang="en-GB" sz="2800" b="1" dirty="0">
                <a:solidFill>
                  <a:srgbClr val="32363F"/>
                </a:solidFill>
                <a:latin typeface="Calibri Light"/>
              </a:rPr>
              <a:t>If you don’t hear back from the employer, it’s a good idea to phone them or visit them, if they are local to where you live. </a:t>
            </a:r>
          </a:p>
        </p:txBody>
      </p:sp>
      <p:pic>
        <p:nvPicPr>
          <p:cNvPr id="4" name="Picture 3"/>
          <p:cNvPicPr>
            <a:picLocks noChangeAspect="1"/>
          </p:cNvPicPr>
          <p:nvPr/>
        </p:nvPicPr>
        <p:blipFill>
          <a:blip r:embed="rId3"/>
          <a:stretch>
            <a:fillRect/>
          </a:stretch>
        </p:blipFill>
        <p:spPr>
          <a:xfrm>
            <a:off x="8978034" y="3926503"/>
            <a:ext cx="2857500" cy="16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4"/>
          <a:stretch>
            <a:fillRect/>
          </a:stretch>
        </p:blipFill>
        <p:spPr>
          <a:xfrm>
            <a:off x="6745507" y="3776677"/>
            <a:ext cx="1899852" cy="18998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9721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5FC59C-4F5E-FDCD-F9DB-A0FE822C34E0}"/>
              </a:ext>
            </a:extLst>
          </p:cNvPr>
          <p:cNvPicPr>
            <a:picLocks noChangeAspect="1"/>
          </p:cNvPicPr>
          <p:nvPr/>
        </p:nvPicPr>
        <p:blipFill>
          <a:blip r:embed="rId2"/>
          <a:stretch>
            <a:fillRect/>
          </a:stretch>
        </p:blipFill>
        <p:spPr>
          <a:xfrm>
            <a:off x="131214" y="240939"/>
            <a:ext cx="1503362" cy="1503362"/>
          </a:xfrm>
          <a:prstGeom prst="rect">
            <a:avLst/>
          </a:prstGeom>
        </p:spPr>
      </p:pic>
      <p:pic>
        <p:nvPicPr>
          <p:cNvPr id="6" name="Picture 5">
            <a:extLst>
              <a:ext uri="{FF2B5EF4-FFF2-40B4-BE49-F238E27FC236}">
                <a16:creationId xmlns:a16="http://schemas.microsoft.com/office/drawing/2014/main" id="{F0683300-1901-D7D7-82A4-625808B63E11}"/>
              </a:ext>
            </a:extLst>
          </p:cNvPr>
          <p:cNvPicPr>
            <a:picLocks noChangeAspect="1"/>
          </p:cNvPicPr>
          <p:nvPr/>
        </p:nvPicPr>
        <p:blipFill>
          <a:blip r:embed="rId3"/>
          <a:stretch>
            <a:fillRect/>
          </a:stretch>
        </p:blipFill>
        <p:spPr>
          <a:xfrm>
            <a:off x="1824382" y="257267"/>
            <a:ext cx="1464168" cy="1470705"/>
          </a:xfrm>
          <a:prstGeom prst="rect">
            <a:avLst/>
          </a:prstGeom>
        </p:spPr>
      </p:pic>
      <p:pic>
        <p:nvPicPr>
          <p:cNvPr id="7" name="Picture 6">
            <a:extLst>
              <a:ext uri="{FF2B5EF4-FFF2-40B4-BE49-F238E27FC236}">
                <a16:creationId xmlns:a16="http://schemas.microsoft.com/office/drawing/2014/main" id="{E03727B1-3E71-6CEB-F5A3-9B2B8E9202F2}"/>
              </a:ext>
            </a:extLst>
          </p:cNvPr>
          <p:cNvPicPr>
            <a:picLocks noChangeAspect="1"/>
          </p:cNvPicPr>
          <p:nvPr/>
        </p:nvPicPr>
        <p:blipFill>
          <a:blip r:embed="rId4"/>
          <a:stretch>
            <a:fillRect/>
          </a:stretch>
        </p:blipFill>
        <p:spPr>
          <a:xfrm>
            <a:off x="6464415" y="177488"/>
            <a:ext cx="1960215" cy="1468269"/>
          </a:xfrm>
          <a:prstGeom prst="rect">
            <a:avLst/>
          </a:prstGeom>
        </p:spPr>
      </p:pic>
      <p:pic>
        <p:nvPicPr>
          <p:cNvPr id="8" name="Picture 7">
            <a:extLst>
              <a:ext uri="{FF2B5EF4-FFF2-40B4-BE49-F238E27FC236}">
                <a16:creationId xmlns:a16="http://schemas.microsoft.com/office/drawing/2014/main" id="{68C8478D-7D8F-BD0F-D2AF-FE4187443AFD}"/>
              </a:ext>
            </a:extLst>
          </p:cNvPr>
          <p:cNvPicPr>
            <a:picLocks noChangeAspect="1"/>
          </p:cNvPicPr>
          <p:nvPr/>
        </p:nvPicPr>
        <p:blipFill>
          <a:blip r:embed="rId5"/>
          <a:stretch>
            <a:fillRect/>
          </a:stretch>
        </p:blipFill>
        <p:spPr>
          <a:xfrm>
            <a:off x="131214" y="1878397"/>
            <a:ext cx="4171950" cy="1095375"/>
          </a:xfrm>
          <a:prstGeom prst="rect">
            <a:avLst/>
          </a:prstGeom>
        </p:spPr>
      </p:pic>
      <p:pic>
        <p:nvPicPr>
          <p:cNvPr id="9" name="Picture 8">
            <a:extLst>
              <a:ext uri="{FF2B5EF4-FFF2-40B4-BE49-F238E27FC236}">
                <a16:creationId xmlns:a16="http://schemas.microsoft.com/office/drawing/2014/main" id="{DFAC3E1C-EBEA-F415-3BD9-3AF1B5B8998C}"/>
              </a:ext>
            </a:extLst>
          </p:cNvPr>
          <p:cNvPicPr>
            <a:picLocks noChangeAspect="1"/>
          </p:cNvPicPr>
          <p:nvPr/>
        </p:nvPicPr>
        <p:blipFill>
          <a:blip r:embed="rId6"/>
          <a:stretch>
            <a:fillRect/>
          </a:stretch>
        </p:blipFill>
        <p:spPr>
          <a:xfrm>
            <a:off x="3596824" y="409090"/>
            <a:ext cx="2638425" cy="1123950"/>
          </a:xfrm>
          <a:prstGeom prst="rect">
            <a:avLst/>
          </a:prstGeom>
        </p:spPr>
      </p:pic>
      <p:pic>
        <p:nvPicPr>
          <p:cNvPr id="10" name="Picture 9">
            <a:extLst>
              <a:ext uri="{FF2B5EF4-FFF2-40B4-BE49-F238E27FC236}">
                <a16:creationId xmlns:a16="http://schemas.microsoft.com/office/drawing/2014/main" id="{C4D854ED-0E82-5239-67EB-777E005BD8DA}"/>
              </a:ext>
            </a:extLst>
          </p:cNvPr>
          <p:cNvPicPr>
            <a:picLocks noChangeAspect="1"/>
          </p:cNvPicPr>
          <p:nvPr/>
        </p:nvPicPr>
        <p:blipFill>
          <a:blip r:embed="rId7"/>
          <a:stretch>
            <a:fillRect/>
          </a:stretch>
        </p:blipFill>
        <p:spPr>
          <a:xfrm>
            <a:off x="4412997" y="1857208"/>
            <a:ext cx="1848171" cy="1086693"/>
          </a:xfrm>
          <a:prstGeom prst="rect">
            <a:avLst/>
          </a:prstGeom>
        </p:spPr>
      </p:pic>
      <p:pic>
        <p:nvPicPr>
          <p:cNvPr id="11" name="Picture 10">
            <a:extLst>
              <a:ext uri="{FF2B5EF4-FFF2-40B4-BE49-F238E27FC236}">
                <a16:creationId xmlns:a16="http://schemas.microsoft.com/office/drawing/2014/main" id="{38E5EC30-CA68-81F2-93F9-8008B56734F6}"/>
              </a:ext>
            </a:extLst>
          </p:cNvPr>
          <p:cNvPicPr>
            <a:picLocks noChangeAspect="1"/>
          </p:cNvPicPr>
          <p:nvPr/>
        </p:nvPicPr>
        <p:blipFill>
          <a:blip r:embed="rId8"/>
          <a:stretch>
            <a:fillRect/>
          </a:stretch>
        </p:blipFill>
        <p:spPr>
          <a:xfrm>
            <a:off x="131214" y="3107868"/>
            <a:ext cx="1923399" cy="1063602"/>
          </a:xfrm>
          <a:prstGeom prst="rect">
            <a:avLst/>
          </a:prstGeom>
        </p:spPr>
      </p:pic>
      <p:pic>
        <p:nvPicPr>
          <p:cNvPr id="12" name="Picture 11">
            <a:extLst>
              <a:ext uri="{FF2B5EF4-FFF2-40B4-BE49-F238E27FC236}">
                <a16:creationId xmlns:a16="http://schemas.microsoft.com/office/drawing/2014/main" id="{993322EA-B6C6-0FC2-C0AA-02205792332E}"/>
              </a:ext>
            </a:extLst>
          </p:cNvPr>
          <p:cNvPicPr>
            <a:picLocks noChangeAspect="1"/>
          </p:cNvPicPr>
          <p:nvPr/>
        </p:nvPicPr>
        <p:blipFill>
          <a:blip r:embed="rId9"/>
          <a:stretch>
            <a:fillRect/>
          </a:stretch>
        </p:blipFill>
        <p:spPr>
          <a:xfrm>
            <a:off x="6464413" y="1857208"/>
            <a:ext cx="3003946" cy="1032729"/>
          </a:xfrm>
          <a:prstGeom prst="rect">
            <a:avLst/>
          </a:prstGeom>
        </p:spPr>
      </p:pic>
      <p:pic>
        <p:nvPicPr>
          <p:cNvPr id="13" name="Picture 12">
            <a:extLst>
              <a:ext uri="{FF2B5EF4-FFF2-40B4-BE49-F238E27FC236}">
                <a16:creationId xmlns:a16="http://schemas.microsoft.com/office/drawing/2014/main" id="{1ADC211C-8671-382E-9BBD-4EEB593352EF}"/>
              </a:ext>
            </a:extLst>
          </p:cNvPr>
          <p:cNvPicPr>
            <a:picLocks noChangeAspect="1"/>
          </p:cNvPicPr>
          <p:nvPr/>
        </p:nvPicPr>
        <p:blipFill>
          <a:blip r:embed="rId10"/>
          <a:stretch>
            <a:fillRect/>
          </a:stretch>
        </p:blipFill>
        <p:spPr>
          <a:xfrm>
            <a:off x="8578944" y="202584"/>
            <a:ext cx="1418075" cy="1418075"/>
          </a:xfrm>
          <a:prstGeom prst="rect">
            <a:avLst/>
          </a:prstGeom>
        </p:spPr>
      </p:pic>
      <p:pic>
        <p:nvPicPr>
          <p:cNvPr id="14" name="Picture 13">
            <a:extLst>
              <a:ext uri="{FF2B5EF4-FFF2-40B4-BE49-F238E27FC236}">
                <a16:creationId xmlns:a16="http://schemas.microsoft.com/office/drawing/2014/main" id="{E23945E4-B047-4C1C-D5ED-542DFC402BDD}"/>
              </a:ext>
            </a:extLst>
          </p:cNvPr>
          <p:cNvPicPr>
            <a:picLocks noChangeAspect="1"/>
          </p:cNvPicPr>
          <p:nvPr/>
        </p:nvPicPr>
        <p:blipFill>
          <a:blip r:embed="rId11"/>
          <a:stretch>
            <a:fillRect/>
          </a:stretch>
        </p:blipFill>
        <p:spPr>
          <a:xfrm>
            <a:off x="9578190" y="1620657"/>
            <a:ext cx="2481761" cy="1304926"/>
          </a:xfrm>
          <a:prstGeom prst="rect">
            <a:avLst/>
          </a:prstGeom>
        </p:spPr>
      </p:pic>
      <p:pic>
        <p:nvPicPr>
          <p:cNvPr id="15" name="Picture 14">
            <a:extLst>
              <a:ext uri="{FF2B5EF4-FFF2-40B4-BE49-F238E27FC236}">
                <a16:creationId xmlns:a16="http://schemas.microsoft.com/office/drawing/2014/main" id="{D74B95B2-1E4B-3417-76E0-A4B85F6D5E12}"/>
              </a:ext>
            </a:extLst>
          </p:cNvPr>
          <p:cNvPicPr>
            <a:picLocks noChangeAspect="1"/>
          </p:cNvPicPr>
          <p:nvPr/>
        </p:nvPicPr>
        <p:blipFill>
          <a:blip r:embed="rId12"/>
          <a:stretch>
            <a:fillRect/>
          </a:stretch>
        </p:blipFill>
        <p:spPr>
          <a:xfrm>
            <a:off x="6464413" y="2943901"/>
            <a:ext cx="1104114" cy="1559781"/>
          </a:xfrm>
          <a:prstGeom prst="rect">
            <a:avLst/>
          </a:prstGeom>
        </p:spPr>
      </p:pic>
      <p:pic>
        <p:nvPicPr>
          <p:cNvPr id="16" name="Picture 15">
            <a:extLst>
              <a:ext uri="{FF2B5EF4-FFF2-40B4-BE49-F238E27FC236}">
                <a16:creationId xmlns:a16="http://schemas.microsoft.com/office/drawing/2014/main" id="{0596B9AE-128D-2412-61F4-9F3427238481}"/>
              </a:ext>
            </a:extLst>
          </p:cNvPr>
          <p:cNvPicPr>
            <a:picLocks noChangeAspect="1"/>
          </p:cNvPicPr>
          <p:nvPr/>
        </p:nvPicPr>
        <p:blipFill>
          <a:blip r:embed="rId13"/>
          <a:stretch>
            <a:fillRect/>
          </a:stretch>
        </p:blipFill>
        <p:spPr>
          <a:xfrm>
            <a:off x="2192080" y="3107761"/>
            <a:ext cx="2111084" cy="991180"/>
          </a:xfrm>
          <a:prstGeom prst="rect">
            <a:avLst/>
          </a:prstGeom>
        </p:spPr>
      </p:pic>
      <p:pic>
        <p:nvPicPr>
          <p:cNvPr id="17" name="Picture 16">
            <a:extLst>
              <a:ext uri="{FF2B5EF4-FFF2-40B4-BE49-F238E27FC236}">
                <a16:creationId xmlns:a16="http://schemas.microsoft.com/office/drawing/2014/main" id="{953BC1CF-A098-7647-DA0C-B0F9003E3C95}"/>
              </a:ext>
            </a:extLst>
          </p:cNvPr>
          <p:cNvPicPr>
            <a:picLocks noChangeAspect="1"/>
          </p:cNvPicPr>
          <p:nvPr/>
        </p:nvPicPr>
        <p:blipFill>
          <a:blip r:embed="rId14"/>
          <a:stretch>
            <a:fillRect/>
          </a:stretch>
        </p:blipFill>
        <p:spPr>
          <a:xfrm>
            <a:off x="10042389" y="283028"/>
            <a:ext cx="2070290" cy="1088572"/>
          </a:xfrm>
          <a:prstGeom prst="rect">
            <a:avLst/>
          </a:prstGeom>
        </p:spPr>
      </p:pic>
      <p:pic>
        <p:nvPicPr>
          <p:cNvPr id="19" name="Picture 18">
            <a:extLst>
              <a:ext uri="{FF2B5EF4-FFF2-40B4-BE49-F238E27FC236}">
                <a16:creationId xmlns:a16="http://schemas.microsoft.com/office/drawing/2014/main" id="{896DEDB8-7BA5-62C8-06DB-D4F0B261DEFD}"/>
              </a:ext>
            </a:extLst>
          </p:cNvPr>
          <p:cNvPicPr>
            <a:picLocks noChangeAspect="1"/>
          </p:cNvPicPr>
          <p:nvPr/>
        </p:nvPicPr>
        <p:blipFill>
          <a:blip r:embed="rId15"/>
          <a:stretch>
            <a:fillRect/>
          </a:stretch>
        </p:blipFill>
        <p:spPr>
          <a:xfrm>
            <a:off x="156472" y="4374056"/>
            <a:ext cx="1478104" cy="1478104"/>
          </a:xfrm>
          <a:prstGeom prst="rect">
            <a:avLst/>
          </a:prstGeom>
        </p:spPr>
      </p:pic>
      <p:pic>
        <p:nvPicPr>
          <p:cNvPr id="2" name="Picture 1">
            <a:extLst>
              <a:ext uri="{FF2B5EF4-FFF2-40B4-BE49-F238E27FC236}">
                <a16:creationId xmlns:a16="http://schemas.microsoft.com/office/drawing/2014/main" id="{32175797-BA6E-8448-B006-FD1AB4B2B018}"/>
              </a:ext>
            </a:extLst>
          </p:cNvPr>
          <p:cNvPicPr>
            <a:picLocks noChangeAspect="1"/>
          </p:cNvPicPr>
          <p:nvPr/>
        </p:nvPicPr>
        <p:blipFill>
          <a:blip r:embed="rId16"/>
          <a:stretch>
            <a:fillRect/>
          </a:stretch>
        </p:blipFill>
        <p:spPr>
          <a:xfrm>
            <a:off x="4412995" y="3136874"/>
            <a:ext cx="1947018" cy="1348490"/>
          </a:xfrm>
          <a:prstGeom prst="rect">
            <a:avLst/>
          </a:prstGeom>
        </p:spPr>
      </p:pic>
      <p:pic>
        <p:nvPicPr>
          <p:cNvPr id="18" name="Picture 17">
            <a:extLst>
              <a:ext uri="{FF2B5EF4-FFF2-40B4-BE49-F238E27FC236}">
                <a16:creationId xmlns:a16="http://schemas.microsoft.com/office/drawing/2014/main" id="{395693EE-7D56-418C-00A1-C176ABBF9D28}"/>
              </a:ext>
            </a:extLst>
          </p:cNvPr>
          <p:cNvPicPr>
            <a:picLocks noChangeAspect="1"/>
          </p:cNvPicPr>
          <p:nvPr/>
        </p:nvPicPr>
        <p:blipFill>
          <a:blip r:embed="rId17"/>
          <a:stretch>
            <a:fillRect/>
          </a:stretch>
        </p:blipFill>
        <p:spPr>
          <a:xfrm>
            <a:off x="7771774" y="2943899"/>
            <a:ext cx="1790760" cy="957994"/>
          </a:xfrm>
          <a:prstGeom prst="rect">
            <a:avLst/>
          </a:prstGeom>
        </p:spPr>
      </p:pic>
      <p:pic>
        <p:nvPicPr>
          <p:cNvPr id="20" name="Picture 19">
            <a:extLst>
              <a:ext uri="{FF2B5EF4-FFF2-40B4-BE49-F238E27FC236}">
                <a16:creationId xmlns:a16="http://schemas.microsoft.com/office/drawing/2014/main" id="{5B38CD83-08C9-033C-BF4C-F90E08D22232}"/>
              </a:ext>
            </a:extLst>
          </p:cNvPr>
          <p:cNvPicPr>
            <a:picLocks noChangeAspect="1"/>
          </p:cNvPicPr>
          <p:nvPr/>
        </p:nvPicPr>
        <p:blipFill>
          <a:blip r:embed="rId18"/>
          <a:stretch>
            <a:fillRect/>
          </a:stretch>
        </p:blipFill>
        <p:spPr>
          <a:xfrm>
            <a:off x="6514542" y="4557644"/>
            <a:ext cx="1194931" cy="1365636"/>
          </a:xfrm>
          <a:prstGeom prst="rect">
            <a:avLst/>
          </a:prstGeom>
        </p:spPr>
      </p:pic>
      <p:pic>
        <p:nvPicPr>
          <p:cNvPr id="21" name="Picture 20">
            <a:extLst>
              <a:ext uri="{FF2B5EF4-FFF2-40B4-BE49-F238E27FC236}">
                <a16:creationId xmlns:a16="http://schemas.microsoft.com/office/drawing/2014/main" id="{CE4CBB26-6833-BA03-C1EB-A0AF189EF69C}"/>
              </a:ext>
            </a:extLst>
          </p:cNvPr>
          <p:cNvPicPr>
            <a:picLocks noChangeAspect="1"/>
          </p:cNvPicPr>
          <p:nvPr/>
        </p:nvPicPr>
        <p:blipFill>
          <a:blip r:embed="rId19"/>
          <a:stretch>
            <a:fillRect/>
          </a:stretch>
        </p:blipFill>
        <p:spPr>
          <a:xfrm>
            <a:off x="1824382" y="4374056"/>
            <a:ext cx="895045" cy="1365636"/>
          </a:xfrm>
          <a:prstGeom prst="rect">
            <a:avLst/>
          </a:prstGeom>
        </p:spPr>
      </p:pic>
      <p:pic>
        <p:nvPicPr>
          <p:cNvPr id="22" name="Picture 21">
            <a:extLst>
              <a:ext uri="{FF2B5EF4-FFF2-40B4-BE49-F238E27FC236}">
                <a16:creationId xmlns:a16="http://schemas.microsoft.com/office/drawing/2014/main" id="{4AC373C9-3EE3-0EC0-A195-9B70771B6A84}"/>
              </a:ext>
            </a:extLst>
          </p:cNvPr>
          <p:cNvPicPr>
            <a:picLocks noChangeAspect="1"/>
          </p:cNvPicPr>
          <p:nvPr/>
        </p:nvPicPr>
        <p:blipFill>
          <a:blip r:embed="rId20"/>
          <a:stretch>
            <a:fillRect/>
          </a:stretch>
        </p:blipFill>
        <p:spPr>
          <a:xfrm>
            <a:off x="131214" y="5923280"/>
            <a:ext cx="2300209" cy="784706"/>
          </a:xfrm>
          <a:prstGeom prst="rect">
            <a:avLst/>
          </a:prstGeom>
        </p:spPr>
      </p:pic>
      <p:pic>
        <p:nvPicPr>
          <p:cNvPr id="23" name="Picture 22">
            <a:extLst>
              <a:ext uri="{FF2B5EF4-FFF2-40B4-BE49-F238E27FC236}">
                <a16:creationId xmlns:a16="http://schemas.microsoft.com/office/drawing/2014/main" id="{E3C7831A-5EE2-583C-D65E-C86486F4B404}"/>
              </a:ext>
            </a:extLst>
          </p:cNvPr>
          <p:cNvPicPr>
            <a:picLocks noChangeAspect="1"/>
          </p:cNvPicPr>
          <p:nvPr/>
        </p:nvPicPr>
        <p:blipFill>
          <a:blip r:embed="rId21"/>
          <a:stretch>
            <a:fillRect/>
          </a:stretch>
        </p:blipFill>
        <p:spPr>
          <a:xfrm>
            <a:off x="9631162" y="3005832"/>
            <a:ext cx="2443258" cy="1368224"/>
          </a:xfrm>
          <a:prstGeom prst="rect">
            <a:avLst/>
          </a:prstGeom>
        </p:spPr>
      </p:pic>
      <p:pic>
        <p:nvPicPr>
          <p:cNvPr id="24" name="Picture 23">
            <a:extLst>
              <a:ext uri="{FF2B5EF4-FFF2-40B4-BE49-F238E27FC236}">
                <a16:creationId xmlns:a16="http://schemas.microsoft.com/office/drawing/2014/main" id="{3F16FBE4-CBC9-2AED-99FB-B1B0971AA083}"/>
              </a:ext>
            </a:extLst>
          </p:cNvPr>
          <p:cNvPicPr>
            <a:picLocks noChangeAspect="1"/>
          </p:cNvPicPr>
          <p:nvPr/>
        </p:nvPicPr>
        <p:blipFill>
          <a:blip r:embed="rId22"/>
          <a:srcRect t="28330" r="222" b="18166"/>
          <a:stretch/>
        </p:blipFill>
        <p:spPr>
          <a:xfrm>
            <a:off x="2813956" y="4274039"/>
            <a:ext cx="1564727" cy="839071"/>
          </a:xfrm>
          <a:prstGeom prst="rect">
            <a:avLst/>
          </a:prstGeom>
        </p:spPr>
      </p:pic>
      <p:pic>
        <p:nvPicPr>
          <p:cNvPr id="25" name="Picture 24">
            <a:extLst>
              <a:ext uri="{FF2B5EF4-FFF2-40B4-BE49-F238E27FC236}">
                <a16:creationId xmlns:a16="http://schemas.microsoft.com/office/drawing/2014/main" id="{8020F8D3-3C98-9200-3339-987BF6A57392}"/>
              </a:ext>
            </a:extLst>
          </p:cNvPr>
          <p:cNvPicPr>
            <a:picLocks noChangeAspect="1"/>
          </p:cNvPicPr>
          <p:nvPr/>
        </p:nvPicPr>
        <p:blipFill>
          <a:blip r:embed="rId23"/>
          <a:stretch>
            <a:fillRect/>
          </a:stretch>
        </p:blipFill>
        <p:spPr>
          <a:xfrm>
            <a:off x="4485943" y="4557646"/>
            <a:ext cx="1836976" cy="1064823"/>
          </a:xfrm>
          <a:prstGeom prst="rect">
            <a:avLst/>
          </a:prstGeom>
        </p:spPr>
      </p:pic>
      <p:pic>
        <p:nvPicPr>
          <p:cNvPr id="26" name="Picture 25">
            <a:extLst>
              <a:ext uri="{FF2B5EF4-FFF2-40B4-BE49-F238E27FC236}">
                <a16:creationId xmlns:a16="http://schemas.microsoft.com/office/drawing/2014/main" id="{AC1736EB-0642-B690-7FDD-78499D95E1DA}"/>
              </a:ext>
            </a:extLst>
          </p:cNvPr>
          <p:cNvPicPr>
            <a:picLocks noChangeAspect="1"/>
          </p:cNvPicPr>
          <p:nvPr/>
        </p:nvPicPr>
        <p:blipFill>
          <a:blip r:embed="rId24"/>
          <a:stretch>
            <a:fillRect/>
          </a:stretch>
        </p:blipFill>
        <p:spPr>
          <a:xfrm>
            <a:off x="9500784" y="4443651"/>
            <a:ext cx="2538061" cy="863600"/>
          </a:xfrm>
          <a:prstGeom prst="rect">
            <a:avLst/>
          </a:prstGeom>
        </p:spPr>
      </p:pic>
      <p:pic>
        <p:nvPicPr>
          <p:cNvPr id="27" name="Picture 26">
            <a:extLst>
              <a:ext uri="{FF2B5EF4-FFF2-40B4-BE49-F238E27FC236}">
                <a16:creationId xmlns:a16="http://schemas.microsoft.com/office/drawing/2014/main" id="{2AD21B67-1DFF-4BA1-1D3D-4004DC039C26}"/>
              </a:ext>
            </a:extLst>
          </p:cNvPr>
          <p:cNvPicPr>
            <a:picLocks noChangeAspect="1"/>
          </p:cNvPicPr>
          <p:nvPr/>
        </p:nvPicPr>
        <p:blipFill>
          <a:blip r:embed="rId25"/>
          <a:stretch>
            <a:fillRect/>
          </a:stretch>
        </p:blipFill>
        <p:spPr>
          <a:xfrm>
            <a:off x="2816652" y="5240464"/>
            <a:ext cx="1606687" cy="826443"/>
          </a:xfrm>
          <a:prstGeom prst="rect">
            <a:avLst/>
          </a:prstGeom>
        </p:spPr>
      </p:pic>
      <p:pic>
        <p:nvPicPr>
          <p:cNvPr id="28" name="Picture 27">
            <a:extLst>
              <a:ext uri="{FF2B5EF4-FFF2-40B4-BE49-F238E27FC236}">
                <a16:creationId xmlns:a16="http://schemas.microsoft.com/office/drawing/2014/main" id="{42857E0F-6C42-9205-6DA6-3EC64ED5DE61}"/>
              </a:ext>
            </a:extLst>
          </p:cNvPr>
          <p:cNvPicPr>
            <a:picLocks noChangeAspect="1"/>
          </p:cNvPicPr>
          <p:nvPr/>
        </p:nvPicPr>
        <p:blipFill>
          <a:blip r:embed="rId26"/>
          <a:stretch>
            <a:fillRect/>
          </a:stretch>
        </p:blipFill>
        <p:spPr>
          <a:xfrm>
            <a:off x="7813323" y="3955859"/>
            <a:ext cx="1564727" cy="1564727"/>
          </a:xfrm>
          <a:prstGeom prst="rect">
            <a:avLst/>
          </a:prstGeom>
        </p:spPr>
      </p:pic>
      <p:pic>
        <p:nvPicPr>
          <p:cNvPr id="29" name="Picture 28">
            <a:extLst>
              <a:ext uri="{FF2B5EF4-FFF2-40B4-BE49-F238E27FC236}">
                <a16:creationId xmlns:a16="http://schemas.microsoft.com/office/drawing/2014/main" id="{F66C1225-F3EF-DE9D-906C-31DBC3D242EE}"/>
              </a:ext>
            </a:extLst>
          </p:cNvPr>
          <p:cNvPicPr>
            <a:picLocks noChangeAspect="1"/>
          </p:cNvPicPr>
          <p:nvPr/>
        </p:nvPicPr>
        <p:blipFill>
          <a:blip r:embed="rId27"/>
          <a:stretch>
            <a:fillRect/>
          </a:stretch>
        </p:blipFill>
        <p:spPr>
          <a:xfrm>
            <a:off x="10982960" y="5316597"/>
            <a:ext cx="1076991" cy="1469645"/>
          </a:xfrm>
          <a:prstGeom prst="rect">
            <a:avLst/>
          </a:prstGeom>
        </p:spPr>
      </p:pic>
      <p:pic>
        <p:nvPicPr>
          <p:cNvPr id="30" name="Picture 29">
            <a:extLst>
              <a:ext uri="{FF2B5EF4-FFF2-40B4-BE49-F238E27FC236}">
                <a16:creationId xmlns:a16="http://schemas.microsoft.com/office/drawing/2014/main" id="{B4C6507A-79B3-0617-DB40-04AD622CC8E0}"/>
              </a:ext>
            </a:extLst>
          </p:cNvPr>
          <p:cNvPicPr>
            <a:picLocks noChangeAspect="1"/>
          </p:cNvPicPr>
          <p:nvPr/>
        </p:nvPicPr>
        <p:blipFill>
          <a:blip r:embed="rId28"/>
          <a:stretch>
            <a:fillRect/>
          </a:stretch>
        </p:blipFill>
        <p:spPr>
          <a:xfrm>
            <a:off x="7823493" y="5629449"/>
            <a:ext cx="2911114" cy="957994"/>
          </a:xfrm>
          <a:prstGeom prst="rect">
            <a:avLst/>
          </a:prstGeom>
        </p:spPr>
      </p:pic>
      <p:pic>
        <p:nvPicPr>
          <p:cNvPr id="31" name="Picture 30">
            <a:extLst>
              <a:ext uri="{FF2B5EF4-FFF2-40B4-BE49-F238E27FC236}">
                <a16:creationId xmlns:a16="http://schemas.microsoft.com/office/drawing/2014/main" id="{536D8BDB-3F65-5FC5-5CB9-73BFAAA2CBBB}"/>
              </a:ext>
            </a:extLst>
          </p:cNvPr>
          <p:cNvPicPr>
            <a:picLocks noChangeAspect="1"/>
          </p:cNvPicPr>
          <p:nvPr/>
        </p:nvPicPr>
        <p:blipFill>
          <a:blip r:embed="rId29"/>
          <a:stretch>
            <a:fillRect/>
          </a:stretch>
        </p:blipFill>
        <p:spPr>
          <a:xfrm>
            <a:off x="6763478" y="5977244"/>
            <a:ext cx="811662" cy="811662"/>
          </a:xfrm>
          <a:prstGeom prst="rect">
            <a:avLst/>
          </a:prstGeom>
        </p:spPr>
      </p:pic>
      <p:pic>
        <p:nvPicPr>
          <p:cNvPr id="32" name="Picture 31">
            <a:extLst>
              <a:ext uri="{FF2B5EF4-FFF2-40B4-BE49-F238E27FC236}">
                <a16:creationId xmlns:a16="http://schemas.microsoft.com/office/drawing/2014/main" id="{D9995F8C-F263-1D87-D969-846DD0BC72CB}"/>
              </a:ext>
            </a:extLst>
          </p:cNvPr>
          <p:cNvPicPr>
            <a:picLocks noChangeAspect="1"/>
          </p:cNvPicPr>
          <p:nvPr/>
        </p:nvPicPr>
        <p:blipFill>
          <a:blip r:embed="rId30"/>
          <a:stretch>
            <a:fillRect/>
          </a:stretch>
        </p:blipFill>
        <p:spPr>
          <a:xfrm>
            <a:off x="3006703" y="6108446"/>
            <a:ext cx="1226580" cy="745318"/>
          </a:xfrm>
          <a:prstGeom prst="rect">
            <a:avLst/>
          </a:prstGeom>
        </p:spPr>
      </p:pic>
      <p:pic>
        <p:nvPicPr>
          <p:cNvPr id="33" name="Picture 32">
            <a:extLst>
              <a:ext uri="{FF2B5EF4-FFF2-40B4-BE49-F238E27FC236}">
                <a16:creationId xmlns:a16="http://schemas.microsoft.com/office/drawing/2014/main" id="{40E2AB98-8E23-8A33-3205-A884AF048F0E}"/>
              </a:ext>
            </a:extLst>
          </p:cNvPr>
          <p:cNvPicPr>
            <a:picLocks noChangeAspect="1"/>
          </p:cNvPicPr>
          <p:nvPr/>
        </p:nvPicPr>
        <p:blipFill>
          <a:blip r:embed="rId31"/>
          <a:stretch>
            <a:fillRect/>
          </a:stretch>
        </p:blipFill>
        <p:spPr>
          <a:xfrm>
            <a:off x="4957867" y="5662009"/>
            <a:ext cx="1163253" cy="1163253"/>
          </a:xfrm>
          <a:prstGeom prst="rect">
            <a:avLst/>
          </a:prstGeom>
        </p:spPr>
      </p:pic>
    </p:spTree>
    <p:extLst>
      <p:ext uri="{BB962C8B-B14F-4D97-AF65-F5344CB8AC3E}">
        <p14:creationId xmlns:p14="http://schemas.microsoft.com/office/powerpoint/2010/main" val="353529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8"/>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2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30"/>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387" y="1101253"/>
            <a:ext cx="10241280" cy="1450757"/>
          </a:xfrm>
        </p:spPr>
        <p:txBody>
          <a:bodyPr>
            <a:normAutofit/>
          </a:bodyPr>
          <a:lstStyle/>
          <a:p>
            <a:r>
              <a:rPr lang="en-GB" sz="4400" dirty="0"/>
              <a:t>Sixth Form Helsby Transition Events</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3549535" cy="1533678"/>
          </a:xfrm>
        </p:spPr>
      </p:pic>
      <p:sp>
        <p:nvSpPr>
          <p:cNvPr id="4" name="Footer Placeholder 3"/>
          <p:cNvSpPr>
            <a:spLocks noGrp="1"/>
          </p:cNvSpPr>
          <p:nvPr>
            <p:ph type="ftr" sz="quarter" idx="11"/>
          </p:nvPr>
        </p:nvSpPr>
        <p:spPr/>
        <p:txBody>
          <a:bodyPr/>
          <a:lstStyle/>
          <a:p>
            <a:pPr>
              <a:defRPr/>
            </a:pPr>
            <a:r>
              <a:rPr lang="en-GB"/>
              <a:t>Achieving Success, Valuing Others</a:t>
            </a:r>
            <a:endParaRPr lang="en-GB" dirty="0"/>
          </a:p>
        </p:txBody>
      </p:sp>
      <p:sp>
        <p:nvSpPr>
          <p:cNvPr id="6" name="Content Placeholder 2"/>
          <p:cNvSpPr txBox="1">
            <a:spLocks/>
          </p:cNvSpPr>
          <p:nvPr/>
        </p:nvSpPr>
        <p:spPr>
          <a:xfrm>
            <a:off x="0" y="5671006"/>
            <a:ext cx="11962015" cy="644051"/>
          </a:xfrm>
          <a:prstGeom prst="rect">
            <a:avLst/>
          </a:prstGeom>
        </p:spPr>
        <p:txBody>
          <a:bodyPr vert="horz" lIns="0" tIns="45720" rIns="0" bIns="45720" rtlCol="0">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Clr>
                <a:srgbClr val="78B800"/>
              </a:buClr>
              <a:buNone/>
              <a:defRPr/>
            </a:pPr>
            <a:endParaRPr lang="en-GB" dirty="0">
              <a:solidFill>
                <a:srgbClr val="000000">
                  <a:lumMod val="75000"/>
                  <a:lumOff val="25000"/>
                </a:srgbClr>
              </a:solidFill>
            </a:endParaRPr>
          </a:p>
          <a:p>
            <a:pPr marL="0" indent="0" algn="ctr">
              <a:buClr>
                <a:srgbClr val="78B800"/>
              </a:buClr>
              <a:buNone/>
              <a:defRPr/>
            </a:pPr>
            <a:r>
              <a:rPr lang="en-GB" sz="2800" b="1" i="1" dirty="0">
                <a:solidFill>
                  <a:srgbClr val="78B800"/>
                </a:solidFill>
                <a:latin typeface="Sitka Subheading" panose="02000505000000020004" pitchFamily="2" charset="0"/>
              </a:rPr>
              <a:t>Valuing Young Voices, Fostering Future Achievements </a:t>
            </a:r>
          </a:p>
          <a:p>
            <a:pPr>
              <a:buClr>
                <a:srgbClr val="78B800"/>
              </a:buClr>
              <a:buFont typeface="Wingdings" panose="05000000000000000000" pitchFamily="2" charset="2"/>
              <a:buChar char="§"/>
              <a:defRPr/>
            </a:pPr>
            <a:endParaRPr lang="en-GB" dirty="0">
              <a:solidFill>
                <a:srgbClr val="000000">
                  <a:lumMod val="75000"/>
                  <a:lumOff val="25000"/>
                </a:srgb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76838720"/>
              </p:ext>
            </p:extLst>
          </p:nvPr>
        </p:nvGraphicFramePr>
        <p:xfrm>
          <a:off x="975359" y="2556033"/>
          <a:ext cx="10334308" cy="3309928"/>
        </p:xfrm>
        <a:graphic>
          <a:graphicData uri="http://schemas.openxmlformats.org/drawingml/2006/table">
            <a:tbl>
              <a:tblPr firstRow="1" bandRow="1">
                <a:tableStyleId>{5C22544A-7EE6-4342-B048-85BDC9FD1C3A}</a:tableStyleId>
              </a:tblPr>
              <a:tblGrid>
                <a:gridCol w="3040532">
                  <a:extLst>
                    <a:ext uri="{9D8B030D-6E8A-4147-A177-3AD203B41FA5}">
                      <a16:colId xmlns:a16="http://schemas.microsoft.com/office/drawing/2014/main" val="2846692747"/>
                    </a:ext>
                  </a:extLst>
                </a:gridCol>
                <a:gridCol w="7293776">
                  <a:extLst>
                    <a:ext uri="{9D8B030D-6E8A-4147-A177-3AD203B41FA5}">
                      <a16:colId xmlns:a16="http://schemas.microsoft.com/office/drawing/2014/main" val="3215245456"/>
                    </a:ext>
                  </a:extLst>
                </a:gridCol>
              </a:tblGrid>
              <a:tr h="413953">
                <a:tc>
                  <a:txBody>
                    <a:bodyPr/>
                    <a:lstStyle/>
                    <a:p>
                      <a:r>
                        <a:rPr lang="en-GB" b="1" dirty="0"/>
                        <a:t>Event</a:t>
                      </a:r>
                    </a:p>
                  </a:txBody>
                  <a:tcPr/>
                </a:tc>
                <a:tc>
                  <a:txBody>
                    <a:bodyPr/>
                    <a:lstStyle/>
                    <a:p>
                      <a:r>
                        <a:rPr lang="en-GB" b="1" dirty="0"/>
                        <a:t>Outcome</a:t>
                      </a:r>
                    </a:p>
                  </a:txBody>
                  <a:tcPr/>
                </a:tc>
                <a:extLst>
                  <a:ext uri="{0D108BD9-81ED-4DB2-BD59-A6C34878D82A}">
                    <a16:rowId xmlns:a16="http://schemas.microsoft.com/office/drawing/2014/main" val="1790142081"/>
                  </a:ext>
                </a:extLst>
              </a:tr>
              <a:tr h="344960">
                <a:tc>
                  <a:txBody>
                    <a:bodyPr/>
                    <a:lstStyle/>
                    <a:p>
                      <a:r>
                        <a:rPr lang="en-GB" sz="1400" b="0" dirty="0"/>
                        <a:t>Sixth Form Open Event</a:t>
                      </a:r>
                    </a:p>
                  </a:txBody>
                  <a:tcPr/>
                </a:tc>
                <a:tc>
                  <a:txBody>
                    <a:bodyPr/>
                    <a:lstStyle/>
                    <a:p>
                      <a:r>
                        <a:rPr lang="en-GB" sz="1400" b="0" dirty="0"/>
                        <a:t>Find</a:t>
                      </a:r>
                      <a:r>
                        <a:rPr lang="en-GB" sz="1400" b="0" baseline="0" dirty="0"/>
                        <a:t> out about the courses that interest me – </a:t>
                      </a:r>
                      <a:r>
                        <a:rPr lang="en-GB" sz="1400" b="1" baseline="0" dirty="0"/>
                        <a:t>Thursday 8</a:t>
                      </a:r>
                      <a:r>
                        <a:rPr lang="en-GB" sz="1400" b="1" baseline="30000" dirty="0"/>
                        <a:t>th</a:t>
                      </a:r>
                      <a:r>
                        <a:rPr lang="en-GB" sz="1400" b="1" baseline="0" dirty="0"/>
                        <a:t> Oct</a:t>
                      </a:r>
                      <a:endParaRPr lang="en-GB" sz="1400" b="1" dirty="0"/>
                    </a:p>
                  </a:txBody>
                  <a:tcPr/>
                </a:tc>
                <a:extLst>
                  <a:ext uri="{0D108BD9-81ED-4DB2-BD59-A6C34878D82A}">
                    <a16:rowId xmlns:a16="http://schemas.microsoft.com/office/drawing/2014/main" val="4201592401"/>
                  </a:ext>
                </a:extLst>
              </a:tr>
              <a:tr h="5864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t>Life After GCSE Day</a:t>
                      </a:r>
                    </a:p>
                  </a:txBody>
                  <a:tcPr/>
                </a:tc>
                <a:tc>
                  <a:txBody>
                    <a:bodyPr/>
                    <a:lstStyle/>
                    <a:p>
                      <a:r>
                        <a:rPr lang="en-GB" sz="1400" b="0" dirty="0"/>
                        <a:t>Find</a:t>
                      </a:r>
                      <a:r>
                        <a:rPr lang="en-GB" sz="1400" b="0" baseline="0" dirty="0"/>
                        <a:t> out what ‘doors’ Level 3 subjects could open, sample life in the Sixth Form and understand the ‘step up’ from GCSE level – </a:t>
                      </a:r>
                      <a:r>
                        <a:rPr lang="en-GB" sz="1400" b="1" baseline="0" dirty="0"/>
                        <a:t>Monday</a:t>
                      </a:r>
                      <a:r>
                        <a:rPr lang="en-GB" sz="1400" b="0" baseline="0" dirty="0"/>
                        <a:t> </a:t>
                      </a:r>
                      <a:r>
                        <a:rPr lang="en-GB" sz="1400" b="1" baseline="0" dirty="0"/>
                        <a:t>28</a:t>
                      </a:r>
                      <a:r>
                        <a:rPr lang="en-GB" sz="1400" b="1" baseline="30000" dirty="0"/>
                        <a:t>th</a:t>
                      </a:r>
                      <a:r>
                        <a:rPr lang="en-GB" sz="1400" b="1" baseline="0" dirty="0"/>
                        <a:t> June</a:t>
                      </a:r>
                      <a:endParaRPr lang="en-GB" sz="1400" b="1" dirty="0"/>
                    </a:p>
                  </a:txBody>
                  <a:tcPr/>
                </a:tc>
                <a:extLst>
                  <a:ext uri="{0D108BD9-81ED-4DB2-BD59-A6C34878D82A}">
                    <a16:rowId xmlns:a16="http://schemas.microsoft.com/office/drawing/2014/main" val="224781480"/>
                  </a:ext>
                </a:extLst>
              </a:tr>
              <a:tr h="34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t>Taster Days</a:t>
                      </a:r>
                    </a:p>
                  </a:txBody>
                  <a:tcPr/>
                </a:tc>
                <a:tc>
                  <a:txBody>
                    <a:bodyPr/>
                    <a:lstStyle/>
                    <a:p>
                      <a:r>
                        <a:rPr lang="en-GB" sz="1400" b="0" dirty="0"/>
                        <a:t>Sample the subjects</a:t>
                      </a:r>
                      <a:r>
                        <a:rPr lang="en-GB" sz="1400" b="0" baseline="0" dirty="0"/>
                        <a:t> and work with subject specialists </a:t>
                      </a:r>
                      <a:r>
                        <a:rPr lang="en-GB" sz="1400" b="0" dirty="0"/>
                        <a:t> - During Y11</a:t>
                      </a:r>
                    </a:p>
                  </a:txBody>
                  <a:tcPr/>
                </a:tc>
                <a:extLst>
                  <a:ext uri="{0D108BD9-81ED-4DB2-BD59-A6C34878D82A}">
                    <a16:rowId xmlns:a16="http://schemas.microsoft.com/office/drawing/2014/main" val="953436898"/>
                  </a:ext>
                </a:extLst>
              </a:tr>
              <a:tr h="34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t>Ask a Sixth Former Sessions</a:t>
                      </a:r>
                    </a:p>
                  </a:txBody>
                  <a:tcPr/>
                </a:tc>
                <a:tc>
                  <a:txBody>
                    <a:bodyPr/>
                    <a:lstStyle/>
                    <a:p>
                      <a:r>
                        <a:rPr lang="en-GB" sz="1400" b="0" dirty="0"/>
                        <a:t>Speak to Sixth</a:t>
                      </a:r>
                      <a:r>
                        <a:rPr lang="en-GB" sz="1400" b="0" baseline="0" dirty="0"/>
                        <a:t> Formers and find out what it is like to study and socialise at Sixth Form </a:t>
                      </a:r>
                      <a:r>
                        <a:rPr lang="en-GB" sz="1400" b="0" baseline="0" dirty="0" err="1"/>
                        <a:t>Helsby</a:t>
                      </a:r>
                      <a:r>
                        <a:rPr lang="en-GB" sz="1400" b="0" baseline="0" dirty="0"/>
                        <a:t> </a:t>
                      </a:r>
                      <a:endParaRPr lang="en-GB" sz="1400" b="0" dirty="0"/>
                    </a:p>
                  </a:txBody>
                  <a:tcPr/>
                </a:tc>
                <a:extLst>
                  <a:ext uri="{0D108BD9-81ED-4DB2-BD59-A6C34878D82A}">
                    <a16:rowId xmlns:a16="http://schemas.microsoft.com/office/drawing/2014/main" val="1732555558"/>
                  </a:ext>
                </a:extLst>
              </a:tr>
              <a:tr h="637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t>Course consultation Evening</a:t>
                      </a:r>
                    </a:p>
                    <a:p>
                      <a:endParaRPr lang="en-GB" sz="1400" b="0" dirty="0"/>
                    </a:p>
                  </a:txBody>
                  <a:tcPr/>
                </a:tc>
                <a:tc>
                  <a:txBody>
                    <a:bodyPr/>
                    <a:lstStyle/>
                    <a:p>
                      <a:r>
                        <a:rPr lang="en-GB" sz="1400" b="0" dirty="0"/>
                        <a:t>Speak</a:t>
                      </a:r>
                      <a:r>
                        <a:rPr lang="en-GB" sz="1400" b="0" baseline="0" dirty="0"/>
                        <a:t> to the teachers and subject leads about your suitability for these Level 3 subjects and find out what you need to do ‘NOW’ to achieve as highly as you can later.</a:t>
                      </a:r>
                    </a:p>
                  </a:txBody>
                  <a:tcPr/>
                </a:tc>
                <a:extLst>
                  <a:ext uri="{0D108BD9-81ED-4DB2-BD59-A6C34878D82A}">
                    <a16:rowId xmlns:a16="http://schemas.microsoft.com/office/drawing/2014/main" val="3145768132"/>
                  </a:ext>
                </a:extLst>
              </a:tr>
              <a:tr h="637331">
                <a:tc>
                  <a:txBody>
                    <a:bodyPr/>
                    <a:lstStyle/>
                    <a:p>
                      <a:r>
                        <a:rPr lang="en-GB" sz="1400" b="0" dirty="0"/>
                        <a:t>Enrolment Morning </a:t>
                      </a:r>
                    </a:p>
                  </a:txBody>
                  <a:tcPr/>
                </a:tc>
                <a:tc>
                  <a:txBody>
                    <a:bodyPr/>
                    <a:lstStyle/>
                    <a:p>
                      <a:r>
                        <a:rPr lang="en-GB" sz="1400" b="0" baseline="0" dirty="0"/>
                        <a:t>Talk to students on your courses and see the work they have produced to date. </a:t>
                      </a:r>
                    </a:p>
                  </a:txBody>
                  <a:tcPr/>
                </a:tc>
                <a:extLst>
                  <a:ext uri="{0D108BD9-81ED-4DB2-BD59-A6C34878D82A}">
                    <a16:rowId xmlns:a16="http://schemas.microsoft.com/office/drawing/2014/main" val="190635232"/>
                  </a:ext>
                </a:extLst>
              </a:tr>
            </a:tbl>
          </a:graphicData>
        </a:graphic>
      </p:graphicFrame>
    </p:spTree>
    <p:extLst>
      <p:ext uri="{BB962C8B-B14F-4D97-AF65-F5344CB8AC3E}">
        <p14:creationId xmlns:p14="http://schemas.microsoft.com/office/powerpoint/2010/main" val="3229898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a:t>Achieving Success, Valuing Others</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4455622" cy="3341716"/>
          </a:xfrm>
          <a:prstGeom prst="rect">
            <a:avLst/>
          </a:prstGeom>
        </p:spPr>
      </p:pic>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714213" y="1"/>
            <a:ext cx="4477789" cy="3358906"/>
          </a:xfrm>
          <a:prstGeom prst="rect">
            <a:avLst/>
          </a:prstGeom>
        </p:spPr>
      </p:pic>
      <p:pic>
        <p:nvPicPr>
          <p:cNvPr id="8" name="Content Placeholder 4"/>
          <p:cNvPicPr>
            <a:picLocks noChangeAspect="1"/>
          </p:cNvPicPr>
          <p:nvPr/>
        </p:nvPicPr>
        <p:blipFill rotWithShape="1">
          <a:blip r:embed="rId4" cstate="print">
            <a:extLst>
              <a:ext uri="{28A0092B-C50C-407E-A947-70E740481C1C}">
                <a14:useLocalDpi xmlns:a14="http://schemas.microsoft.com/office/drawing/2010/main" val="0"/>
              </a:ext>
            </a:extLst>
          </a:blip>
          <a:srcRect t="16952"/>
          <a:stretch/>
        </p:blipFill>
        <p:spPr>
          <a:xfrm>
            <a:off x="7714213" y="3458097"/>
            <a:ext cx="4477789" cy="278904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3914" y="0"/>
            <a:ext cx="2004925" cy="2543694"/>
          </a:xfrm>
          <a:prstGeom prst="rect">
            <a:avLst/>
          </a:prstGeom>
        </p:spPr>
      </p:pic>
      <p:pic>
        <p:nvPicPr>
          <p:cNvPr id="3" name="Picture 2">
            <a:extLst>
              <a:ext uri="{FF2B5EF4-FFF2-40B4-BE49-F238E27FC236}">
                <a16:creationId xmlns:a16="http://schemas.microsoft.com/office/drawing/2014/main" id="{2243B66F-918E-BBBD-AEF1-DC5D7F79030D}"/>
              </a:ext>
            </a:extLst>
          </p:cNvPr>
          <p:cNvPicPr>
            <a:picLocks noChangeAspect="1"/>
          </p:cNvPicPr>
          <p:nvPr/>
        </p:nvPicPr>
        <p:blipFill>
          <a:blip r:embed="rId6" cstate="print">
            <a:extLst>
              <a:ext uri="{28A0092B-C50C-407E-A947-70E740481C1C}">
                <a14:useLocalDpi xmlns:a14="http://schemas.microsoft.com/office/drawing/2010/main" val="0"/>
              </a:ext>
            </a:extLst>
          </a:blip>
          <a:srcRect l="-582" t="23905" r="582"/>
          <a:stretch>
            <a:fillRect/>
          </a:stretch>
        </p:blipFill>
        <p:spPr>
          <a:xfrm>
            <a:off x="-5867" y="3503137"/>
            <a:ext cx="4937933" cy="2818145"/>
          </a:xfrm>
          <a:prstGeom prst="rect">
            <a:avLst/>
          </a:prstGeom>
        </p:spPr>
      </p:pic>
      <p:pic>
        <p:nvPicPr>
          <p:cNvPr id="14" name="Picture 13" descr="A group of people working in a workshop&#10;&#10;AI-generated content may be incorrect.">
            <a:extLst>
              <a:ext uri="{FF2B5EF4-FFF2-40B4-BE49-F238E27FC236}">
                <a16:creationId xmlns:a16="http://schemas.microsoft.com/office/drawing/2014/main" id="{2D5B6607-9051-A6E0-12CC-8E84BB332B33}"/>
              </a:ext>
            </a:extLst>
          </p:cNvPr>
          <p:cNvPicPr>
            <a:picLocks noChangeAspect="1"/>
          </p:cNvPicPr>
          <p:nvPr/>
        </p:nvPicPr>
        <p:blipFill>
          <a:blip r:embed="rId7" cstate="print">
            <a:extLst>
              <a:ext uri="{28A0092B-C50C-407E-A947-70E740481C1C}">
                <a14:useLocalDpi xmlns:a14="http://schemas.microsoft.com/office/drawing/2010/main" val="0"/>
              </a:ext>
            </a:extLst>
          </a:blip>
          <a:srcRect b="19666"/>
          <a:stretch>
            <a:fillRect/>
          </a:stretch>
        </p:blipFill>
        <p:spPr>
          <a:xfrm>
            <a:off x="0" y="3616884"/>
            <a:ext cx="5012572" cy="2684543"/>
          </a:xfrm>
          <a:prstGeom prst="rect">
            <a:avLst/>
          </a:prstGeom>
        </p:spPr>
      </p:pic>
      <p:pic>
        <p:nvPicPr>
          <p:cNvPr id="15" name="Content Placeholder 11" descr="A person in a suit standing in a grassy area with a large building in the background&#10;&#10;AI-generated content may be incorrect.">
            <a:extLst>
              <a:ext uri="{FF2B5EF4-FFF2-40B4-BE49-F238E27FC236}">
                <a16:creationId xmlns:a16="http://schemas.microsoft.com/office/drawing/2014/main" id="{E8894A7A-2DEC-312B-A732-170DCAFD3C8E}"/>
              </a:ext>
            </a:extLst>
          </p:cNvPr>
          <p:cNvPicPr>
            <a:picLocks noChangeAspect="1"/>
          </p:cNvPicPr>
          <p:nvPr/>
        </p:nvPicPr>
        <p:blipFill>
          <a:blip r:embed="rId8">
            <a:extLst>
              <a:ext uri="{28A0092B-C50C-407E-A947-70E740481C1C}">
                <a14:useLocalDpi xmlns:a14="http://schemas.microsoft.com/office/drawing/2010/main" val="0"/>
              </a:ext>
            </a:extLst>
          </a:blip>
          <a:srcRect t="13451"/>
          <a:stretch>
            <a:fillRect/>
          </a:stretch>
        </p:blipFill>
        <p:spPr>
          <a:xfrm>
            <a:off x="7823763" y="7189"/>
            <a:ext cx="4368235" cy="6286166"/>
          </a:xfrm>
          <a:prstGeom prst="rect">
            <a:avLst/>
          </a:prstGeom>
        </p:spPr>
      </p:pic>
      <p:pic>
        <p:nvPicPr>
          <p:cNvPr id="17" name="Content Placeholder 8" descr="A group of people in the woods&#10;&#10;AI-generated content may be incorrect.">
            <a:extLst>
              <a:ext uri="{FF2B5EF4-FFF2-40B4-BE49-F238E27FC236}">
                <a16:creationId xmlns:a16="http://schemas.microsoft.com/office/drawing/2014/main" id="{26131E74-F513-2331-B894-3B804FA7D6EE}"/>
              </a:ext>
            </a:extLst>
          </p:cNvPr>
          <p:cNvPicPr>
            <a:picLocks noChangeAspect="1"/>
          </p:cNvPicPr>
          <p:nvPr/>
        </p:nvPicPr>
        <p:blipFill>
          <a:blip r:embed="rId9" cstate="print">
            <a:extLst>
              <a:ext uri="{28A0092B-C50C-407E-A947-70E740481C1C}">
                <a14:useLocalDpi xmlns:a14="http://schemas.microsoft.com/office/drawing/2010/main" val="0"/>
              </a:ext>
            </a:extLst>
          </a:blip>
          <a:srcRect t="15758" r="6867"/>
          <a:stretch>
            <a:fillRect/>
          </a:stretch>
        </p:blipFill>
        <p:spPr>
          <a:xfrm>
            <a:off x="-5870" y="-5702"/>
            <a:ext cx="6112688" cy="3686057"/>
          </a:xfrm>
          <a:prstGeom prst="rect">
            <a:avLst/>
          </a:prstGeom>
        </p:spPr>
      </p:pic>
      <p:pic>
        <p:nvPicPr>
          <p:cNvPr id="12" name="Content Placeholder 4">
            <a:extLst>
              <a:ext uri="{FF2B5EF4-FFF2-40B4-BE49-F238E27FC236}">
                <a16:creationId xmlns:a16="http://schemas.microsoft.com/office/drawing/2014/main" id="{DB82ECA8-08C4-5A18-5310-D5110A3230C4}"/>
              </a:ext>
            </a:extLst>
          </p:cNvPr>
          <p:cNvPicPr>
            <a:picLocks noChangeAspect="1"/>
          </p:cNvPicPr>
          <p:nvPr/>
        </p:nvPicPr>
        <p:blipFill>
          <a:blip r:embed="rId10"/>
          <a:stretch>
            <a:fillRect/>
          </a:stretch>
        </p:blipFill>
        <p:spPr>
          <a:xfrm>
            <a:off x="4309640" y="-5702"/>
            <a:ext cx="3572719" cy="2632520"/>
          </a:xfrm>
          <a:prstGeom prst="rect">
            <a:avLst/>
          </a:prstGeom>
        </p:spPr>
      </p:pic>
      <p:pic>
        <p:nvPicPr>
          <p:cNvPr id="18" name="Content Placeholder 8" descr="A group of people holding objects&#10;&#10;AI-generated content may be incorrect.">
            <a:extLst>
              <a:ext uri="{FF2B5EF4-FFF2-40B4-BE49-F238E27FC236}">
                <a16:creationId xmlns:a16="http://schemas.microsoft.com/office/drawing/2014/main" id="{A1DE9C3D-18AC-BC4A-17A4-E26FDF55DDB2}"/>
              </a:ext>
            </a:extLst>
          </p:cNvPr>
          <p:cNvPicPr>
            <a:picLocks noChangeAspect="1"/>
          </p:cNvPicPr>
          <p:nvPr/>
        </p:nvPicPr>
        <p:blipFill>
          <a:blip r:embed="rId11" cstate="print">
            <a:extLst>
              <a:ext uri="{28A0092B-C50C-407E-A947-70E740481C1C}">
                <a14:useLocalDpi xmlns:a14="http://schemas.microsoft.com/office/drawing/2010/main" val="0"/>
              </a:ext>
            </a:extLst>
          </a:blip>
          <a:srcRect b="16754"/>
          <a:stretch>
            <a:fillRect/>
          </a:stretch>
        </p:blipFill>
        <p:spPr>
          <a:xfrm>
            <a:off x="3846793" y="3693580"/>
            <a:ext cx="4208729" cy="2627702"/>
          </a:xfrm>
          <a:prstGeom prst="rect">
            <a:avLst/>
          </a:prstGeom>
        </p:spPr>
      </p:pic>
      <p:pic>
        <p:nvPicPr>
          <p:cNvPr id="9" name="Content Placeholder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78552" y="2436339"/>
            <a:ext cx="3745212" cy="1618226"/>
          </a:xfrm>
          <a:prstGeom prst="rect">
            <a:avLst/>
          </a:prstGeom>
        </p:spPr>
      </p:pic>
    </p:spTree>
    <p:extLst>
      <p:ext uri="{BB962C8B-B14F-4D97-AF65-F5344CB8AC3E}">
        <p14:creationId xmlns:p14="http://schemas.microsoft.com/office/powerpoint/2010/main" val="293764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8360F-0DEA-669D-A048-AC602873C6A2}"/>
              </a:ext>
            </a:extLst>
          </p:cNvPr>
          <p:cNvSpPr>
            <a:spLocks noGrp="1"/>
          </p:cNvSpPr>
          <p:nvPr>
            <p:ph type="title"/>
          </p:nvPr>
        </p:nvSpPr>
        <p:spPr/>
        <p:txBody>
          <a:bodyPr/>
          <a:lstStyle/>
          <a:p>
            <a:r>
              <a:rPr lang="en-GB" dirty="0"/>
              <a:t>Pastoral Support</a:t>
            </a:r>
          </a:p>
        </p:txBody>
      </p:sp>
      <p:sp>
        <p:nvSpPr>
          <p:cNvPr id="3" name="Content Placeholder 2">
            <a:extLst>
              <a:ext uri="{FF2B5EF4-FFF2-40B4-BE49-F238E27FC236}">
                <a16:creationId xmlns:a16="http://schemas.microsoft.com/office/drawing/2014/main" id="{8B07635B-4F69-F99C-AA0E-7CB5316B5A6A}"/>
              </a:ext>
            </a:extLst>
          </p:cNvPr>
          <p:cNvSpPr>
            <a:spLocks noGrp="1"/>
          </p:cNvSpPr>
          <p:nvPr>
            <p:ph idx="1"/>
          </p:nvPr>
        </p:nvSpPr>
        <p:spPr/>
        <p:txBody>
          <a:bodyPr/>
          <a:lstStyle/>
          <a:p>
            <a:r>
              <a:rPr lang="en-GB" dirty="0"/>
              <a:t>The Pastoral Team</a:t>
            </a:r>
          </a:p>
          <a:p>
            <a:pPr>
              <a:lnSpc>
                <a:spcPct val="250000"/>
              </a:lnSpc>
              <a:buFont typeface="Arial" panose="020B0604020202020204" pitchFamily="34" charset="0"/>
              <a:buChar char="•"/>
            </a:pPr>
            <a:r>
              <a:rPr lang="en-GB" dirty="0"/>
              <a:t> Deputy Headteacher (Behaviour &amp; Culture) – Mrs S Warburton</a:t>
            </a:r>
          </a:p>
          <a:p>
            <a:pPr>
              <a:lnSpc>
                <a:spcPct val="250000"/>
              </a:lnSpc>
              <a:buFont typeface="Arial" panose="020B0604020202020204" pitchFamily="34" charset="0"/>
              <a:buChar char="•"/>
            </a:pPr>
            <a:r>
              <a:rPr lang="en-GB" dirty="0"/>
              <a:t> Year 10 Progress and Pastoral Lead – Miss N Ryan</a:t>
            </a:r>
          </a:p>
          <a:p>
            <a:pPr>
              <a:lnSpc>
                <a:spcPct val="250000"/>
              </a:lnSpc>
              <a:buFont typeface="Arial" panose="020B0604020202020204" pitchFamily="34" charset="0"/>
              <a:buChar char="•"/>
            </a:pPr>
            <a:r>
              <a:rPr lang="en-GB" dirty="0"/>
              <a:t> Student Support Co-Ordinator – Miss E Dowling</a:t>
            </a:r>
          </a:p>
          <a:p>
            <a:endParaRPr lang="en-GB" dirty="0"/>
          </a:p>
        </p:txBody>
      </p:sp>
      <p:sp>
        <p:nvSpPr>
          <p:cNvPr id="4" name="Footer Placeholder 3">
            <a:extLst>
              <a:ext uri="{FF2B5EF4-FFF2-40B4-BE49-F238E27FC236}">
                <a16:creationId xmlns:a16="http://schemas.microsoft.com/office/drawing/2014/main" id="{6F5D9CCE-F8FB-3222-DFDE-910BD4ABF0A9}"/>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1258085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391F-C045-BF56-309E-1B19EA135E79}"/>
              </a:ext>
            </a:extLst>
          </p:cNvPr>
          <p:cNvSpPr>
            <a:spLocks noGrp="1"/>
          </p:cNvSpPr>
          <p:nvPr>
            <p:ph type="title"/>
          </p:nvPr>
        </p:nvSpPr>
        <p:spPr/>
        <p:txBody>
          <a:bodyPr/>
          <a:lstStyle/>
          <a:p>
            <a:r>
              <a:rPr lang="en-GB" dirty="0"/>
              <a:t>Adjusting to Year 10</a:t>
            </a:r>
          </a:p>
        </p:txBody>
      </p:sp>
      <p:sp>
        <p:nvSpPr>
          <p:cNvPr id="3" name="Content Placeholder 2">
            <a:extLst>
              <a:ext uri="{FF2B5EF4-FFF2-40B4-BE49-F238E27FC236}">
                <a16:creationId xmlns:a16="http://schemas.microsoft.com/office/drawing/2014/main" id="{A5C2B72E-4F6F-158F-D1A7-EEFFC078A4CD}"/>
              </a:ext>
            </a:extLst>
          </p:cNvPr>
          <p:cNvSpPr>
            <a:spLocks noGrp="1"/>
          </p:cNvSpPr>
          <p:nvPr>
            <p:ph idx="1"/>
          </p:nvPr>
        </p:nvSpPr>
        <p:spPr>
          <a:xfrm>
            <a:off x="1066800" y="1874015"/>
            <a:ext cx="10058400" cy="4023360"/>
          </a:xfrm>
        </p:spPr>
        <p:txBody>
          <a:bodyPr/>
          <a:lstStyle/>
          <a:p>
            <a:pPr>
              <a:lnSpc>
                <a:spcPct val="250000"/>
              </a:lnSpc>
              <a:buFont typeface="Wingdings" panose="05000000000000000000" pitchFamily="2" charset="2"/>
              <a:buChar char="§"/>
            </a:pPr>
            <a:r>
              <a:rPr lang="en-GB" dirty="0"/>
              <a:t> Academic pressure – increase in workload and high-stakes assessments.</a:t>
            </a:r>
          </a:p>
          <a:p>
            <a:pPr>
              <a:lnSpc>
                <a:spcPct val="250000"/>
              </a:lnSpc>
              <a:buFont typeface="Wingdings" panose="05000000000000000000" pitchFamily="2" charset="2"/>
              <a:buChar char="§"/>
            </a:pPr>
            <a:r>
              <a:rPr lang="en-GB" dirty="0"/>
              <a:t> Coursework – Certain courses require students to complete coursework over an extended period, which can increase pressure if they have missed lessons.</a:t>
            </a:r>
          </a:p>
        </p:txBody>
      </p:sp>
      <p:sp>
        <p:nvSpPr>
          <p:cNvPr id="4" name="Footer Placeholder 3">
            <a:extLst>
              <a:ext uri="{FF2B5EF4-FFF2-40B4-BE49-F238E27FC236}">
                <a16:creationId xmlns:a16="http://schemas.microsoft.com/office/drawing/2014/main" id="{3A30E599-9C98-CFAA-EF1D-782A8A46B20F}"/>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32296761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9F7D2-E872-0CDC-2AC5-A26AF0118FE7}"/>
              </a:ext>
            </a:extLst>
          </p:cNvPr>
          <p:cNvSpPr>
            <a:spLocks noGrp="1"/>
          </p:cNvSpPr>
          <p:nvPr>
            <p:ph type="title"/>
          </p:nvPr>
        </p:nvSpPr>
        <p:spPr/>
        <p:txBody>
          <a:bodyPr/>
          <a:lstStyle/>
          <a:p>
            <a:r>
              <a:rPr lang="en-GB" dirty="0"/>
              <a:t>Support and wellbeing		</a:t>
            </a:r>
          </a:p>
        </p:txBody>
      </p:sp>
      <p:sp>
        <p:nvSpPr>
          <p:cNvPr id="3" name="Content Placeholder 2">
            <a:extLst>
              <a:ext uri="{FF2B5EF4-FFF2-40B4-BE49-F238E27FC236}">
                <a16:creationId xmlns:a16="http://schemas.microsoft.com/office/drawing/2014/main" id="{514FB5F4-2977-4537-600F-88FB2E1DD22C}"/>
              </a:ext>
            </a:extLst>
          </p:cNvPr>
          <p:cNvSpPr>
            <a:spLocks noGrp="1"/>
          </p:cNvSpPr>
          <p:nvPr>
            <p:ph idx="1"/>
          </p:nvPr>
        </p:nvSpPr>
        <p:spPr/>
        <p:txBody>
          <a:bodyPr/>
          <a:lstStyle/>
          <a:p>
            <a:pPr>
              <a:buFont typeface="Wingdings" panose="05000000000000000000" pitchFamily="2" charset="2"/>
              <a:buChar char="§"/>
            </a:pPr>
            <a:r>
              <a:rPr lang="en-GB" dirty="0"/>
              <a:t> Pastoral drop-ins – students seeking support can reach out to the pastoral team, which also offers mindfulness activities to help manage feelings of overwhelm</a:t>
            </a:r>
          </a:p>
          <a:p>
            <a:pPr>
              <a:buFont typeface="Wingdings" panose="05000000000000000000" pitchFamily="2" charset="2"/>
              <a:buChar char="§"/>
            </a:pPr>
            <a:r>
              <a:rPr lang="en-GB" dirty="0"/>
              <a:t> Academic guidance – the team are there to support students to create realistic study plans, guide them to resources and help them balance their schoolwork with social time.</a:t>
            </a:r>
          </a:p>
          <a:p>
            <a:pPr marL="0" indent="0">
              <a:buNone/>
            </a:pPr>
            <a:r>
              <a:rPr lang="en-GB" dirty="0"/>
              <a:t>	</a:t>
            </a:r>
          </a:p>
        </p:txBody>
      </p:sp>
      <p:sp>
        <p:nvSpPr>
          <p:cNvPr id="4" name="Footer Placeholder 3">
            <a:extLst>
              <a:ext uri="{FF2B5EF4-FFF2-40B4-BE49-F238E27FC236}">
                <a16:creationId xmlns:a16="http://schemas.microsoft.com/office/drawing/2014/main" id="{423DECB7-B4E4-CBD4-6690-63673A6A112E}"/>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1394116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6B17-5D21-8496-27E4-8D921E80AC0D}"/>
              </a:ext>
            </a:extLst>
          </p:cNvPr>
          <p:cNvSpPr>
            <a:spLocks noGrp="1"/>
          </p:cNvSpPr>
          <p:nvPr>
            <p:ph type="title"/>
          </p:nvPr>
        </p:nvSpPr>
        <p:spPr/>
        <p:txBody>
          <a:bodyPr/>
          <a:lstStyle/>
          <a:p>
            <a:r>
              <a:rPr lang="en-GB" dirty="0"/>
              <a:t>Form Time</a:t>
            </a:r>
          </a:p>
        </p:txBody>
      </p:sp>
      <p:sp>
        <p:nvSpPr>
          <p:cNvPr id="3" name="Content Placeholder 2">
            <a:extLst>
              <a:ext uri="{FF2B5EF4-FFF2-40B4-BE49-F238E27FC236}">
                <a16:creationId xmlns:a16="http://schemas.microsoft.com/office/drawing/2014/main" id="{61D50041-25B6-D13E-BFF3-76F8AB83DCA7}"/>
              </a:ext>
            </a:extLst>
          </p:cNvPr>
          <p:cNvSpPr>
            <a:spLocks noGrp="1"/>
          </p:cNvSpPr>
          <p:nvPr>
            <p:ph idx="1"/>
          </p:nvPr>
        </p:nvSpPr>
        <p:spPr/>
        <p:txBody>
          <a:bodyPr/>
          <a:lstStyle/>
          <a:p>
            <a:r>
              <a:rPr lang="en-GB" dirty="0"/>
              <a:t>Form time plays a vital role in supporting both the academic and personal development of students.</a:t>
            </a:r>
          </a:p>
          <a:p>
            <a:pPr>
              <a:lnSpc>
                <a:spcPct val="200000"/>
              </a:lnSpc>
              <a:buFont typeface="Wingdings" panose="05000000000000000000" pitchFamily="2" charset="2"/>
              <a:buChar char="§"/>
            </a:pPr>
            <a:r>
              <a:rPr lang="en-GB" dirty="0"/>
              <a:t> Reviewing academic progress</a:t>
            </a:r>
          </a:p>
          <a:p>
            <a:pPr>
              <a:lnSpc>
                <a:spcPct val="200000"/>
              </a:lnSpc>
              <a:buFont typeface="Wingdings" panose="05000000000000000000" pitchFamily="2" charset="2"/>
              <a:buChar char="§"/>
            </a:pPr>
            <a:r>
              <a:rPr lang="en-GB" dirty="0"/>
              <a:t> Addressing concerns</a:t>
            </a:r>
          </a:p>
          <a:p>
            <a:pPr>
              <a:lnSpc>
                <a:spcPct val="200000"/>
              </a:lnSpc>
              <a:buFont typeface="Wingdings" panose="05000000000000000000" pitchFamily="2" charset="2"/>
              <a:buChar char="§"/>
            </a:pPr>
            <a:r>
              <a:rPr lang="en-GB" dirty="0"/>
              <a:t> Preparing students for their PPEs</a:t>
            </a:r>
          </a:p>
        </p:txBody>
      </p:sp>
      <p:sp>
        <p:nvSpPr>
          <p:cNvPr id="4" name="Footer Placeholder 3">
            <a:extLst>
              <a:ext uri="{FF2B5EF4-FFF2-40B4-BE49-F238E27FC236}">
                <a16:creationId xmlns:a16="http://schemas.microsoft.com/office/drawing/2014/main" id="{DD369220-400C-D28E-D43A-88B3FD1F314A}"/>
              </a:ext>
            </a:extLst>
          </p:cNvPr>
          <p:cNvSpPr>
            <a:spLocks noGrp="1"/>
          </p:cNvSpPr>
          <p:nvPr>
            <p:ph type="ftr" sz="quarter" idx="11"/>
          </p:nvPr>
        </p:nvSpPr>
        <p:spPr/>
        <p:txBody>
          <a:bodyPr/>
          <a:lstStyle/>
          <a:p>
            <a:pPr>
              <a:defRPr/>
            </a:pPr>
            <a:r>
              <a:rPr lang="en-GB"/>
              <a:t>Achieving Success, Valuing Others</a:t>
            </a:r>
            <a:endParaRPr lang="en-GB" dirty="0"/>
          </a:p>
        </p:txBody>
      </p:sp>
    </p:spTree>
    <p:extLst>
      <p:ext uri="{BB962C8B-B14F-4D97-AF65-F5344CB8AC3E}">
        <p14:creationId xmlns:p14="http://schemas.microsoft.com/office/powerpoint/2010/main" val="22304148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17DB1-516F-FE9B-CD12-E4C903AAD547}"/>
              </a:ext>
            </a:extLst>
          </p:cNvPr>
          <p:cNvSpPr>
            <a:spLocks noGrp="1"/>
          </p:cNvSpPr>
          <p:nvPr>
            <p:ph type="title"/>
          </p:nvPr>
        </p:nvSpPr>
        <p:spPr/>
        <p:txBody>
          <a:bodyPr/>
          <a:lstStyle/>
          <a:p>
            <a:r>
              <a:rPr lang="en-GB" dirty="0"/>
              <a:t>The Importance and </a:t>
            </a:r>
            <a:br>
              <a:rPr lang="en-GB" dirty="0"/>
            </a:br>
            <a:r>
              <a:rPr lang="en-GB" dirty="0"/>
              <a:t>Impact of Attendance</a:t>
            </a:r>
          </a:p>
        </p:txBody>
      </p:sp>
      <p:sp>
        <p:nvSpPr>
          <p:cNvPr id="4" name="Footer Placeholder 3">
            <a:extLst>
              <a:ext uri="{FF2B5EF4-FFF2-40B4-BE49-F238E27FC236}">
                <a16:creationId xmlns:a16="http://schemas.microsoft.com/office/drawing/2014/main" id="{DAD48623-E728-6921-EAA4-76412AFA6F5D}"/>
              </a:ext>
            </a:extLst>
          </p:cNvPr>
          <p:cNvSpPr>
            <a:spLocks noGrp="1"/>
          </p:cNvSpPr>
          <p:nvPr>
            <p:ph type="ftr" sz="quarter" idx="11"/>
          </p:nvPr>
        </p:nvSpPr>
        <p:spPr/>
        <p:txBody>
          <a:bodyPr/>
          <a:lstStyle/>
          <a:p>
            <a:r>
              <a:rPr lang="en-GB"/>
              <a:t>Achieving Success, Valuing Others</a:t>
            </a:r>
            <a:endParaRPr lang="en-GB" dirty="0"/>
          </a:p>
        </p:txBody>
      </p:sp>
      <p:sp>
        <p:nvSpPr>
          <p:cNvPr id="5" name="TextBox 4">
            <a:extLst>
              <a:ext uri="{FF2B5EF4-FFF2-40B4-BE49-F238E27FC236}">
                <a16:creationId xmlns:a16="http://schemas.microsoft.com/office/drawing/2014/main" id="{46D5546D-8377-936B-8261-69AFB253BA25}"/>
              </a:ext>
            </a:extLst>
          </p:cNvPr>
          <p:cNvSpPr txBox="1"/>
          <p:nvPr/>
        </p:nvSpPr>
        <p:spPr>
          <a:xfrm>
            <a:off x="1224950" y="1925095"/>
            <a:ext cx="9930729" cy="923330"/>
          </a:xfrm>
          <a:prstGeom prst="rect">
            <a:avLst/>
          </a:prstGeom>
          <a:noFill/>
        </p:spPr>
        <p:txBody>
          <a:bodyPr wrap="square" rtlCol="0">
            <a:spAutoFit/>
          </a:bodyPr>
          <a:lstStyle/>
          <a:p>
            <a:r>
              <a:rPr lang="en-GB" dirty="0"/>
              <a:t>The table below shows the percentage of students at Helsby High School in 2026 who achieved at least a Standard Pass or at least a Strong Pass in their English AND Maths in 2026 based on their overall attendance to school in Y11.</a:t>
            </a:r>
          </a:p>
        </p:txBody>
      </p:sp>
      <p:graphicFrame>
        <p:nvGraphicFramePr>
          <p:cNvPr id="6" name="Table 5">
            <a:extLst>
              <a:ext uri="{FF2B5EF4-FFF2-40B4-BE49-F238E27FC236}">
                <a16:creationId xmlns:a16="http://schemas.microsoft.com/office/drawing/2014/main" id="{8BEDD8FE-41C1-92B1-4684-C242BA023834}"/>
              </a:ext>
            </a:extLst>
          </p:cNvPr>
          <p:cNvGraphicFramePr>
            <a:graphicFrameLocks noGrp="1"/>
          </p:cNvGraphicFramePr>
          <p:nvPr>
            <p:extLst>
              <p:ext uri="{D42A27DB-BD31-4B8C-83A1-F6EECF244321}">
                <p14:modId xmlns:p14="http://schemas.microsoft.com/office/powerpoint/2010/main" val="4260743071"/>
              </p:ext>
            </p:extLst>
          </p:nvPr>
        </p:nvGraphicFramePr>
        <p:xfrm>
          <a:off x="1981200" y="3131594"/>
          <a:ext cx="8229600" cy="2123440"/>
        </p:xfrm>
        <a:graphic>
          <a:graphicData uri="http://schemas.openxmlformats.org/drawingml/2006/table">
            <a:tbl>
              <a:tblPr firstRow="1" bandRow="1">
                <a:tableStyleId>{5C22544A-7EE6-4342-B048-85BDC9FD1C3A}</a:tableStyleId>
              </a:tblPr>
              <a:tblGrid>
                <a:gridCol w="3826769">
                  <a:extLst>
                    <a:ext uri="{9D8B030D-6E8A-4147-A177-3AD203B41FA5}">
                      <a16:colId xmlns:a16="http://schemas.microsoft.com/office/drawing/2014/main" val="3000267861"/>
                    </a:ext>
                  </a:extLst>
                </a:gridCol>
                <a:gridCol w="2304256">
                  <a:extLst>
                    <a:ext uri="{9D8B030D-6E8A-4147-A177-3AD203B41FA5}">
                      <a16:colId xmlns:a16="http://schemas.microsoft.com/office/drawing/2014/main" val="2238411961"/>
                    </a:ext>
                  </a:extLst>
                </a:gridCol>
                <a:gridCol w="2098575">
                  <a:extLst>
                    <a:ext uri="{9D8B030D-6E8A-4147-A177-3AD203B41FA5}">
                      <a16:colId xmlns:a16="http://schemas.microsoft.com/office/drawing/2014/main" val="2024000421"/>
                    </a:ext>
                  </a:extLst>
                </a:gridCol>
              </a:tblGrid>
              <a:tr h="370840">
                <a:tc>
                  <a:txBody>
                    <a:bodyPr/>
                    <a:lstStyle/>
                    <a:p>
                      <a:pPr algn="ctr"/>
                      <a:r>
                        <a:rPr lang="en-GB" dirty="0"/>
                        <a:t>Attendance in Y11</a:t>
                      </a:r>
                    </a:p>
                  </a:txBody>
                  <a:tcPr/>
                </a:tc>
                <a:tc>
                  <a:txBody>
                    <a:bodyPr/>
                    <a:lstStyle/>
                    <a:p>
                      <a:pPr algn="ctr"/>
                      <a:r>
                        <a:rPr lang="en-GB" dirty="0"/>
                        <a:t>English and Maths at Grade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English and Maths at Grade 5+</a:t>
                      </a:r>
                    </a:p>
                  </a:txBody>
                  <a:tcPr/>
                </a:tc>
                <a:extLst>
                  <a:ext uri="{0D108BD9-81ED-4DB2-BD59-A6C34878D82A}">
                    <a16:rowId xmlns:a16="http://schemas.microsoft.com/office/drawing/2014/main" val="278927091"/>
                  </a:ext>
                </a:extLst>
              </a:tr>
              <a:tr h="370840">
                <a:tc>
                  <a:txBody>
                    <a:bodyPr/>
                    <a:lstStyle/>
                    <a:p>
                      <a:pPr algn="ctr"/>
                      <a:r>
                        <a:rPr lang="en-GB" dirty="0">
                          <a:solidFill>
                            <a:srgbClr val="000000"/>
                          </a:solidFill>
                        </a:rPr>
                        <a:t>Above 95%</a:t>
                      </a:r>
                    </a:p>
                  </a:txBody>
                  <a:tcPr/>
                </a:tc>
                <a:tc>
                  <a:txBody>
                    <a:bodyPr/>
                    <a:lstStyle/>
                    <a:p>
                      <a:pPr algn="ctr"/>
                      <a:r>
                        <a:rPr lang="en-GB" dirty="0">
                          <a:solidFill>
                            <a:srgbClr val="000000"/>
                          </a:solidFill>
                        </a:rPr>
                        <a:t>92</a:t>
                      </a:r>
                    </a:p>
                  </a:txBody>
                  <a:tcPr/>
                </a:tc>
                <a:tc>
                  <a:txBody>
                    <a:bodyPr/>
                    <a:lstStyle/>
                    <a:p>
                      <a:pPr algn="ctr"/>
                      <a:r>
                        <a:rPr lang="en-GB" dirty="0">
                          <a:solidFill>
                            <a:srgbClr val="000000"/>
                          </a:solidFill>
                        </a:rPr>
                        <a:t>68</a:t>
                      </a:r>
                    </a:p>
                  </a:txBody>
                  <a:tcPr/>
                </a:tc>
                <a:extLst>
                  <a:ext uri="{0D108BD9-81ED-4DB2-BD59-A6C34878D82A}">
                    <a16:rowId xmlns:a16="http://schemas.microsoft.com/office/drawing/2014/main" val="3790515618"/>
                  </a:ext>
                </a:extLst>
              </a:tr>
              <a:tr h="370840">
                <a:tc>
                  <a:txBody>
                    <a:bodyPr/>
                    <a:lstStyle/>
                    <a:p>
                      <a:pPr algn="ctr"/>
                      <a:r>
                        <a:rPr lang="en-GB" dirty="0">
                          <a:solidFill>
                            <a:srgbClr val="000000"/>
                          </a:solidFill>
                        </a:rPr>
                        <a:t>Between 90% and 95%</a:t>
                      </a:r>
                    </a:p>
                  </a:txBody>
                  <a:tcPr/>
                </a:tc>
                <a:tc>
                  <a:txBody>
                    <a:bodyPr/>
                    <a:lstStyle/>
                    <a:p>
                      <a:pPr algn="ctr"/>
                      <a:r>
                        <a:rPr lang="en-GB" dirty="0">
                          <a:solidFill>
                            <a:srgbClr val="000000"/>
                          </a:solidFill>
                        </a:rPr>
                        <a:t>72</a:t>
                      </a:r>
                    </a:p>
                  </a:txBody>
                  <a:tcPr/>
                </a:tc>
                <a:tc>
                  <a:txBody>
                    <a:bodyPr/>
                    <a:lstStyle/>
                    <a:p>
                      <a:pPr algn="ctr"/>
                      <a:r>
                        <a:rPr lang="en-GB" dirty="0">
                          <a:solidFill>
                            <a:srgbClr val="000000"/>
                          </a:solidFill>
                        </a:rPr>
                        <a:t>45</a:t>
                      </a:r>
                    </a:p>
                  </a:txBody>
                  <a:tcPr/>
                </a:tc>
                <a:extLst>
                  <a:ext uri="{0D108BD9-81ED-4DB2-BD59-A6C34878D82A}">
                    <a16:rowId xmlns:a16="http://schemas.microsoft.com/office/drawing/2014/main" val="171652478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Between 85% and 90%</a:t>
                      </a:r>
                    </a:p>
                  </a:txBody>
                  <a:tcPr/>
                </a:tc>
                <a:tc>
                  <a:txBody>
                    <a:bodyPr/>
                    <a:lstStyle/>
                    <a:p>
                      <a:pPr algn="ctr"/>
                      <a:r>
                        <a:rPr lang="en-GB" dirty="0">
                          <a:solidFill>
                            <a:srgbClr val="000000"/>
                          </a:solidFill>
                        </a:rPr>
                        <a:t>57</a:t>
                      </a:r>
                    </a:p>
                  </a:txBody>
                  <a:tcPr/>
                </a:tc>
                <a:tc>
                  <a:txBody>
                    <a:bodyPr/>
                    <a:lstStyle/>
                    <a:p>
                      <a:pPr algn="ctr"/>
                      <a:r>
                        <a:rPr lang="en-GB" dirty="0">
                          <a:solidFill>
                            <a:srgbClr val="000000"/>
                          </a:solidFill>
                        </a:rPr>
                        <a:t>36</a:t>
                      </a:r>
                    </a:p>
                  </a:txBody>
                  <a:tcPr/>
                </a:tc>
                <a:extLst>
                  <a:ext uri="{0D108BD9-81ED-4DB2-BD59-A6C34878D82A}">
                    <a16:rowId xmlns:a16="http://schemas.microsoft.com/office/drawing/2014/main" val="297296761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Less than 85%</a:t>
                      </a:r>
                    </a:p>
                  </a:txBody>
                  <a:tcPr/>
                </a:tc>
                <a:tc>
                  <a:txBody>
                    <a:bodyPr/>
                    <a:lstStyle/>
                    <a:p>
                      <a:pPr algn="ctr"/>
                      <a:r>
                        <a:rPr lang="en-GB" dirty="0">
                          <a:solidFill>
                            <a:srgbClr val="000000"/>
                          </a:solidFill>
                        </a:rPr>
                        <a:t>27</a:t>
                      </a:r>
                    </a:p>
                  </a:txBody>
                  <a:tcPr/>
                </a:tc>
                <a:tc>
                  <a:txBody>
                    <a:bodyPr/>
                    <a:lstStyle/>
                    <a:p>
                      <a:pPr algn="ctr"/>
                      <a:r>
                        <a:rPr lang="en-GB" dirty="0">
                          <a:solidFill>
                            <a:srgbClr val="000000"/>
                          </a:solidFill>
                        </a:rPr>
                        <a:t>11</a:t>
                      </a:r>
                    </a:p>
                  </a:txBody>
                  <a:tcPr/>
                </a:tc>
                <a:extLst>
                  <a:ext uri="{0D108BD9-81ED-4DB2-BD59-A6C34878D82A}">
                    <a16:rowId xmlns:a16="http://schemas.microsoft.com/office/drawing/2014/main" val="1720332824"/>
                  </a:ext>
                </a:extLst>
              </a:tr>
            </a:tbl>
          </a:graphicData>
        </a:graphic>
      </p:graphicFrame>
    </p:spTree>
    <p:extLst>
      <p:ext uri="{BB962C8B-B14F-4D97-AF65-F5344CB8AC3E}">
        <p14:creationId xmlns:p14="http://schemas.microsoft.com/office/powerpoint/2010/main" val="2019934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33" name="Rectangle 1032">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035" name="Straight Connector 1034">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37" name="Rectangle 1036">
            <a:extLst>
              <a:ext uri="{FF2B5EF4-FFF2-40B4-BE49-F238E27FC236}">
                <a16:creationId xmlns:a16="http://schemas.microsoft.com/office/drawing/2014/main" id="{90AA6468-80AC-4DDF-9CFB-C7A9507E2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206E46B-C125-9598-033D-963BE5D0BD11}"/>
              </a:ext>
            </a:extLst>
          </p:cNvPr>
          <p:cNvSpPr>
            <a:spLocks noGrp="1"/>
          </p:cNvSpPr>
          <p:nvPr>
            <p:ph type="title"/>
          </p:nvPr>
        </p:nvSpPr>
        <p:spPr>
          <a:xfrm>
            <a:off x="462760" y="2470118"/>
            <a:ext cx="3659246" cy="2926080"/>
          </a:xfrm>
        </p:spPr>
        <p:txBody>
          <a:bodyPr vert="horz" lIns="91440" tIns="45720" rIns="91440" bIns="45720" rtlCol="0" anchor="b">
            <a:noAutofit/>
          </a:bodyPr>
          <a:lstStyle/>
          <a:p>
            <a:pPr algn="ctr"/>
            <a:r>
              <a:rPr lang="en-GB" sz="5400" i="1" dirty="0">
                <a:solidFill>
                  <a:schemeClr val="tx1"/>
                </a:solidFill>
              </a:rPr>
              <a:t>ACHIEVE SUCCESS </a:t>
            </a:r>
            <a:br>
              <a:rPr lang="en-GB" sz="5400" i="1" dirty="0">
                <a:solidFill>
                  <a:schemeClr val="tx1"/>
                </a:solidFill>
              </a:rPr>
            </a:br>
            <a:r>
              <a:rPr lang="en-GB" sz="5400" i="1" dirty="0">
                <a:solidFill>
                  <a:schemeClr val="tx1"/>
                </a:solidFill>
              </a:rPr>
              <a:t>BY </a:t>
            </a:r>
            <a:br>
              <a:rPr lang="en-GB" sz="5400" i="1" dirty="0">
                <a:solidFill>
                  <a:schemeClr val="tx1"/>
                </a:solidFill>
              </a:rPr>
            </a:br>
            <a:r>
              <a:rPr lang="en-GB" sz="5400" i="1" dirty="0">
                <a:solidFill>
                  <a:schemeClr val="tx1"/>
                </a:solidFill>
              </a:rPr>
              <a:t>VALUING OTHERS</a:t>
            </a:r>
            <a:br>
              <a:rPr lang="en-GB" sz="5400" i="1" dirty="0">
                <a:solidFill>
                  <a:schemeClr val="tx1"/>
                </a:solidFill>
              </a:rPr>
            </a:br>
            <a:endParaRPr lang="en-US" sz="5400" dirty="0">
              <a:solidFill>
                <a:schemeClr val="tx1"/>
              </a:solidFill>
              <a:latin typeface="+mj-lt"/>
              <a:ea typeface="+mj-ea"/>
            </a:endParaRPr>
          </a:p>
        </p:txBody>
      </p:sp>
      <p:pic>
        <p:nvPicPr>
          <p:cNvPr id="1026" name="Picture 2" descr="gcse BIRD Good Luck Card 2564 created by Claire Giles">
            <a:extLst>
              <a:ext uri="{FF2B5EF4-FFF2-40B4-BE49-F238E27FC236}">
                <a16:creationId xmlns:a16="http://schemas.microsoft.com/office/drawing/2014/main" id="{D8214CE3-1DEA-19C2-1843-457A431D9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416" r="-2" b="23337"/>
          <a:stretch>
            <a:fillRect/>
          </a:stretch>
        </p:blipFill>
        <p:spPr bwMode="auto">
          <a:xfrm>
            <a:off x="4639733" y="10"/>
            <a:ext cx="7552266"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9" name="Rectangle 1038">
            <a:extLst>
              <a:ext uri="{FF2B5EF4-FFF2-40B4-BE49-F238E27FC236}">
                <a16:creationId xmlns:a16="http://schemas.microsoft.com/office/drawing/2014/main" id="{4AB900CC-5074-4746-A1A4-AF640455B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Footer Placeholder 3">
            <a:extLst>
              <a:ext uri="{FF2B5EF4-FFF2-40B4-BE49-F238E27FC236}">
                <a16:creationId xmlns:a16="http://schemas.microsoft.com/office/drawing/2014/main" id="{72C3E9C4-AE13-4D0E-A9F4-B0736470C579}"/>
              </a:ext>
            </a:extLst>
          </p:cNvPr>
          <p:cNvSpPr>
            <a:spLocks noGrp="1"/>
          </p:cNvSpPr>
          <p:nvPr>
            <p:ph type="ftr" sz="quarter" idx="11"/>
          </p:nvPr>
        </p:nvSpPr>
        <p:spPr>
          <a:xfrm>
            <a:off x="4857135" y="6459785"/>
            <a:ext cx="7149334" cy="365125"/>
          </a:xfrm>
          <a:effectLst>
            <a:outerShdw blurRad="50800" dist="38100" dir="2700000" algn="tl" rotWithShape="0">
              <a:prstClr val="black">
                <a:alpha val="43000"/>
              </a:prstClr>
            </a:outerShdw>
          </a:effectLst>
        </p:spPr>
        <p:txBody>
          <a:bodyPr vert="horz" lIns="91440" tIns="45720" rIns="91440" bIns="45720" rtlCol="0" anchor="ctr">
            <a:normAutofit/>
          </a:bodyPr>
          <a:lstStyle/>
          <a:p>
            <a:pPr algn="r" defTabSz="914400">
              <a:spcAft>
                <a:spcPts val="600"/>
              </a:spcAft>
            </a:pPr>
            <a:r>
              <a:rPr lang="en-US" kern="1200" cap="all" baseline="0">
                <a:solidFill>
                  <a:srgbClr val="FFFFFF"/>
                </a:solidFill>
                <a:latin typeface="+mn-lt"/>
                <a:ea typeface="+mn-ea"/>
                <a:cs typeface="+mn-cs"/>
              </a:rPr>
              <a:t>Achieving Success, Valuing Others</a:t>
            </a:r>
          </a:p>
        </p:txBody>
      </p:sp>
    </p:spTree>
    <p:extLst>
      <p:ext uri="{BB962C8B-B14F-4D97-AF65-F5344CB8AC3E}">
        <p14:creationId xmlns:p14="http://schemas.microsoft.com/office/powerpoint/2010/main" val="30161735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Retrospect">
  <a:themeElements>
    <a:clrScheme name="Custom 7">
      <a:dk1>
        <a:srgbClr val="000000"/>
      </a:dk1>
      <a:lt1>
        <a:srgbClr val="ECF0F1"/>
      </a:lt1>
      <a:dk2>
        <a:srgbClr val="637052"/>
      </a:dk2>
      <a:lt2>
        <a:srgbClr val="CCDDEA"/>
      </a:lt2>
      <a:accent1>
        <a:srgbClr val="78B800"/>
      </a:accent1>
      <a:accent2>
        <a:srgbClr val="00857E"/>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itle goes here" id="{A4715F0E-2373-46DF-8650-9CD6D2E73FF4}" vid="{7AE24D49-249C-4823-B15D-D301F3E6335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2814</TotalTime>
  <Words>2806</Words>
  <Application>Microsoft Office PowerPoint</Application>
  <PresentationFormat>Widescreen</PresentationFormat>
  <Paragraphs>342</Paragraphs>
  <Slides>49</Slides>
  <Notes>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49</vt:i4>
      </vt:variant>
    </vt:vector>
  </HeadingPairs>
  <TitlesOfParts>
    <vt:vector size="59" baseType="lpstr">
      <vt:lpstr>Arial</vt:lpstr>
      <vt:lpstr>Calibri</vt:lpstr>
      <vt:lpstr>Calibri Light</vt:lpstr>
      <vt:lpstr>Sitka Subheading</vt:lpstr>
      <vt:lpstr>Verdana</vt:lpstr>
      <vt:lpstr>Wingdings</vt:lpstr>
      <vt:lpstr>Retrospect</vt:lpstr>
      <vt:lpstr>Office Theme</vt:lpstr>
      <vt:lpstr>1_Office Theme</vt:lpstr>
      <vt:lpstr>2_Office Theme</vt:lpstr>
      <vt:lpstr>Helsby High School  Year 10 Information Evening</vt:lpstr>
      <vt:lpstr>Overview of the Evening</vt:lpstr>
      <vt:lpstr>PowerPoint Presentation</vt:lpstr>
      <vt:lpstr>The curriculum journey</vt:lpstr>
      <vt:lpstr>What students are  learning</vt:lpstr>
      <vt:lpstr>What students are  learning</vt:lpstr>
      <vt:lpstr>What students are  learning</vt:lpstr>
      <vt:lpstr>What students are  learning</vt:lpstr>
      <vt:lpstr>What students are  learning</vt:lpstr>
      <vt:lpstr>What students are  learning</vt:lpstr>
      <vt:lpstr>What students are  learning</vt:lpstr>
      <vt:lpstr>What does a typical  lesson look like</vt:lpstr>
      <vt:lpstr>PowerPoint Presentation</vt:lpstr>
      <vt:lpstr>How students receive feedback</vt:lpstr>
      <vt:lpstr>Homework and independent study</vt:lpstr>
      <vt:lpstr>Homework and independent study</vt:lpstr>
      <vt:lpstr>Core Subject Support</vt:lpstr>
      <vt:lpstr>GCSE English Language</vt:lpstr>
      <vt:lpstr>GCSE English Language</vt:lpstr>
      <vt:lpstr>GCSE English Language</vt:lpstr>
      <vt:lpstr>GCSE English Literature</vt:lpstr>
      <vt:lpstr>GCSE English Literature</vt:lpstr>
      <vt:lpstr>GCSE English Literature</vt:lpstr>
      <vt:lpstr>GCSE Mathematics</vt:lpstr>
      <vt:lpstr>GCSE Mathematics</vt:lpstr>
      <vt:lpstr>GCSE Mathematics</vt:lpstr>
      <vt:lpstr>GCSE Sciences</vt:lpstr>
      <vt:lpstr>PowerPoint Presentation</vt:lpstr>
      <vt:lpstr>Wider Curriculum Support</vt:lpstr>
      <vt:lpstr>Academic Targets</vt:lpstr>
      <vt:lpstr>How we assess students’ progress</vt:lpstr>
      <vt:lpstr>How to support students  with assessment preparations</vt:lpstr>
      <vt:lpstr>How we report students’ progress </vt:lpstr>
      <vt:lpstr>How we use assessment  data</vt:lpstr>
      <vt:lpstr>Personal Development</vt:lpstr>
      <vt:lpstr>PowerPoint Presentation</vt:lpstr>
      <vt:lpstr>PowerPoint Presentation</vt:lpstr>
      <vt:lpstr>Experience of the Workplace</vt:lpstr>
      <vt:lpstr>PowerPoint Presentation</vt:lpstr>
      <vt:lpstr>PowerPoint Presentation</vt:lpstr>
      <vt:lpstr>PowerPoint Presentation</vt:lpstr>
      <vt:lpstr>Sixth Form Helsby Transition Events</vt:lpstr>
      <vt:lpstr>PowerPoint Presentation</vt:lpstr>
      <vt:lpstr>Pastoral Support</vt:lpstr>
      <vt:lpstr>Adjusting to Year 10</vt:lpstr>
      <vt:lpstr>Support and wellbeing  </vt:lpstr>
      <vt:lpstr>Form Time</vt:lpstr>
      <vt:lpstr>The Importance and  Impact of Attendance</vt:lpstr>
      <vt:lpstr>ACHIEVE SUCCESS  BY  VALUING OTHERS </vt:lpstr>
    </vt:vector>
  </TitlesOfParts>
  <Company>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DLockley</dc:creator>
  <cp:lastModifiedBy>A Pritchard-Roberts</cp:lastModifiedBy>
  <cp:revision>159</cp:revision>
  <dcterms:created xsi:type="dcterms:W3CDTF">2022-01-27T15:09:15Z</dcterms:created>
  <dcterms:modified xsi:type="dcterms:W3CDTF">2026-10-06T09:33:15Z</dcterms:modified>
</cp:coreProperties>
</file>